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embeddedFontLst>
    <p:embeddedFont>
      <p:font typeface="Arial Black" panose="020B0A04020102020204" pitchFamily="34" charset="0"/>
      <p:bold r:id="rId20"/>
    </p:embeddedFont>
    <p:embeddedFont>
      <p:font typeface="Century Gothic" panose="020B050202020202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yp+O6a02liUUOOalKA/Ym5LVZ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6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4c24162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74c24162b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4c24162b8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74c24162b8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74c24162b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74c24162b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145aa9a53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8145aa9a53_4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68a4668e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g768a4668e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architecture splits responsibilities between multiple modules that each control one aspect of the game, such as build-order selection or tactics. </a:t>
            </a:r>
            <a:endParaRPr/>
          </a:p>
          <a:p>
            <a:pPr marL="0" lvl="0" indent="0" algn="l" rtl="0">
              <a:lnSpc>
                <a:spcPct val="100000"/>
              </a:lnSpc>
              <a:spcBef>
                <a:spcPts val="0"/>
              </a:spcBef>
              <a:spcAft>
                <a:spcPts val="0"/>
              </a:spcAft>
              <a:buSzPts val="1100"/>
              <a:buNone/>
            </a:pPr>
            <a:r>
              <a:rPr lang="en-US"/>
              <a:t>A centralized scheduler reviews macros strategies suggested by all modules and decides their order of execution. </a:t>
            </a:r>
            <a:endParaRPr/>
          </a:p>
          <a:p>
            <a:pPr marL="0" lvl="0" indent="0" algn="l" rtl="0">
              <a:lnSpc>
                <a:spcPct val="100000"/>
              </a:lnSpc>
              <a:spcBef>
                <a:spcPts val="0"/>
              </a:spcBef>
              <a:spcAft>
                <a:spcPts val="0"/>
              </a:spcAft>
              <a:buSzPts val="1100"/>
              <a:buNone/>
            </a:pPr>
            <a:r>
              <a:rPr lang="en-US"/>
              <a:t>An updater keeps track of environment changes and instantiates macros into series of executable actions.</a:t>
            </a:r>
            <a:endParaRPr/>
          </a:p>
          <a:p>
            <a:pPr marL="0" lvl="0" indent="0" algn="l" rtl="0">
              <a:lnSpc>
                <a:spcPct val="100000"/>
              </a:lnSpc>
              <a:spcBef>
                <a:spcPts val="0"/>
              </a:spcBef>
              <a:spcAft>
                <a:spcPts val="0"/>
              </a:spcAft>
              <a:buSzPts val="1100"/>
              <a:buNone/>
            </a:pPr>
            <a:r>
              <a:rPr lang="en-US"/>
              <a:t>Because Modules in this framework can be optimized independently or jointly via human design, planning, or reinforcement learning.</a:t>
            </a:r>
            <a:endParaRPr/>
          </a:p>
          <a:p>
            <a:pPr marL="0" lvl="0" indent="0" algn="l" rtl="0">
              <a:lnSpc>
                <a:spcPct val="100000"/>
              </a:lnSpc>
              <a:spcBef>
                <a:spcPts val="0"/>
              </a:spcBef>
              <a:spcAft>
                <a:spcPts val="0"/>
              </a:spcAft>
              <a:buSzPts val="1100"/>
              <a:buNone/>
            </a:pPr>
            <a:r>
              <a:rPr lang="en-US"/>
              <a:t>We can combine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145aa9a53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g8145aa9a5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想放这么一张图  但Google好像不支持 要去本地PPT做</a:t>
            </a:r>
            <a:endParaRPr/>
          </a:p>
        </p:txBody>
      </p:sp>
      <p:sp>
        <p:nvSpPr>
          <p:cNvPr id="308" name="Google Shape;3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3b3db0e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83b3db0e1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we mentioned before, although we wanted to create a full data-driven self-learning agent, we could not afford such large compute load. So, we used behavior tree imitating classic strategy to control the main work flow and then used machine learning methods such as CNN, Q-learning to accuracy control the threshold of each action. A behavior tree is a tree structure framework and composites by three kinds of node. The controller will traversal the entire tree in level order and then performs the corresponding nodes.</a:t>
            </a:r>
            <a:endParaRPr/>
          </a:p>
          <a:p>
            <a:pPr marL="0" lvl="0" indent="0" algn="l" rtl="0">
              <a:lnSpc>
                <a:spcPct val="100000"/>
              </a:lnSpc>
              <a:spcBef>
                <a:spcPts val="0"/>
              </a:spcBef>
              <a:spcAft>
                <a:spcPts val="0"/>
              </a:spcAft>
              <a:buSzPts val="1100"/>
              <a:buNone/>
            </a:pPr>
            <a:r>
              <a:rPr lang="en-US"/>
              <a:t>Right side picture is part of our behavior tree.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3df03a5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g83df03a5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3df03a58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83df03a584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138b316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8138b3160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a:endParaRPr/>
          </a:p>
        </p:txBody>
      </p:sp>
      <p:sp>
        <p:nvSpPr>
          <p:cNvPr id="20" name="Google Shape;20;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7" name="Google Shape;77;p13"/>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8" name="Google Shape;78;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4"/>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84" name="Google Shape;84;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5"/>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0" name="Google Shape;90;p15"/>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91" name="Google Shape;91;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5"/>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5" name="Google Shape;95;p15"/>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6"/>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99" name="Google Shape;99;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7"/>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5" name="Google Shape;105;p17"/>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6" name="Google Shape;106;p17"/>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7" name="Google Shape;107;p17"/>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08" name="Google Shape;108;p17"/>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09" name="Google Shape;109;p17"/>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10" name="Google Shape;110;p1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1" name="Google Shape;111;p17"/>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2" name="Google Shape;112;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8"/>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18" name="Google Shape;118;p18"/>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18"/>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0" name="Google Shape;120;p18"/>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1" name="Google Shape;121;p18"/>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18"/>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23" name="Google Shape;123;p18"/>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4" name="Google Shape;124;p18"/>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5" name="Google Shape;125;p18"/>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26" name="Google Shape;126;p18"/>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27" name="Google Shape;127;p18"/>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8" name="Google Shape;128;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34" name="Google Shape;134;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0"/>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40" name="Google Shape;140;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5"/>
        <p:cNvGrpSpPr/>
        <p:nvPr/>
      </p:nvGrpSpPr>
      <p:grpSpPr>
        <a:xfrm>
          <a:off x="0" y="0"/>
          <a:ext cx="0" cy="0"/>
          <a:chOff x="0" y="0"/>
          <a:chExt cx="0" cy="0"/>
        </a:xfrm>
      </p:grpSpPr>
      <p:sp>
        <p:nvSpPr>
          <p:cNvPr id="156" name="Google Shape;156;g83df03a584_0_331"/>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83df03a584_0_331"/>
          <p:cNvSpPr txBox="1">
            <a:spLocks noGrp="1"/>
          </p:cNvSpPr>
          <p:nvPr>
            <p:ph type="body" idx="1"/>
          </p:nvPr>
        </p:nvSpPr>
        <p:spPr>
          <a:xfrm>
            <a:off x="1103312" y="2060575"/>
            <a:ext cx="4396200" cy="41958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58" name="Google Shape;158;g83df03a584_0_331"/>
          <p:cNvSpPr txBox="1">
            <a:spLocks noGrp="1"/>
          </p:cNvSpPr>
          <p:nvPr>
            <p:ph type="body" idx="2"/>
          </p:nvPr>
        </p:nvSpPr>
        <p:spPr>
          <a:xfrm>
            <a:off x="5654493" y="2056092"/>
            <a:ext cx="4396200" cy="42003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59" name="Google Shape;159;g83df03a584_0_331"/>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g83df03a584_0_331"/>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83df03a584_0_331"/>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2"/>
        <p:cNvGrpSpPr/>
        <p:nvPr/>
      </p:nvGrpSpPr>
      <p:grpSpPr>
        <a:xfrm>
          <a:off x="0" y="0"/>
          <a:ext cx="0" cy="0"/>
          <a:chOff x="0" y="0"/>
          <a:chExt cx="0" cy="0"/>
        </a:xfrm>
      </p:grpSpPr>
      <p:sp>
        <p:nvSpPr>
          <p:cNvPr id="163" name="Google Shape;163;g83df03a584_0_319"/>
          <p:cNvSpPr txBox="1">
            <a:spLocks noGrp="1"/>
          </p:cNvSpPr>
          <p:nvPr>
            <p:ph type="ctrTitle"/>
          </p:nvPr>
        </p:nvSpPr>
        <p:spPr>
          <a:xfrm>
            <a:off x="1154955" y="1447800"/>
            <a:ext cx="8825700" cy="3329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83df03a584_0_319"/>
          <p:cNvSpPr txBox="1">
            <a:spLocks noGrp="1"/>
          </p:cNvSpPr>
          <p:nvPr>
            <p:ph type="subTitle" idx="1"/>
          </p:nvPr>
        </p:nvSpPr>
        <p:spPr>
          <a:xfrm>
            <a:off x="1154955" y="4777380"/>
            <a:ext cx="8825700" cy="861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a:endParaRPr/>
          </a:p>
        </p:txBody>
      </p:sp>
      <p:sp>
        <p:nvSpPr>
          <p:cNvPr id="165" name="Google Shape;165;g83df03a584_0_31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g83df03a584_0_31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g83df03a584_0_31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6" name="Google Shape;26;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8"/>
        <p:cNvGrpSpPr/>
        <p:nvPr/>
      </p:nvGrpSpPr>
      <p:grpSpPr>
        <a:xfrm>
          <a:off x="0" y="0"/>
          <a:ext cx="0" cy="0"/>
          <a:chOff x="0" y="0"/>
          <a:chExt cx="0" cy="0"/>
        </a:xfrm>
      </p:grpSpPr>
      <p:sp>
        <p:nvSpPr>
          <p:cNvPr id="169" name="Google Shape;169;g83df03a584_0_325"/>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g83df03a584_0_325"/>
          <p:cNvSpPr txBox="1">
            <a:spLocks noGrp="1"/>
          </p:cNvSpPr>
          <p:nvPr>
            <p:ph type="body" idx="1"/>
          </p:nvPr>
        </p:nvSpPr>
        <p:spPr>
          <a:xfrm>
            <a:off x="1103312" y="2052918"/>
            <a:ext cx="8946600" cy="41955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71" name="Google Shape;171;g83df03a584_0_325"/>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g83df03a584_0_325"/>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g83df03a584_0_325"/>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4"/>
        <p:cNvGrpSpPr/>
        <p:nvPr/>
      </p:nvGrpSpPr>
      <p:grpSpPr>
        <a:xfrm>
          <a:off x="0" y="0"/>
          <a:ext cx="0" cy="0"/>
          <a:chOff x="0" y="0"/>
          <a:chExt cx="0" cy="0"/>
        </a:xfrm>
      </p:grpSpPr>
      <p:sp>
        <p:nvSpPr>
          <p:cNvPr id="175" name="Google Shape;175;g83df03a584_0_338"/>
          <p:cNvSpPr txBox="1">
            <a:spLocks noGrp="1"/>
          </p:cNvSpPr>
          <p:nvPr>
            <p:ph type="title"/>
          </p:nvPr>
        </p:nvSpPr>
        <p:spPr>
          <a:xfrm>
            <a:off x="1154956" y="2861733"/>
            <a:ext cx="8825700" cy="1915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g83df03a584_0_338"/>
          <p:cNvSpPr txBox="1">
            <a:spLocks noGrp="1"/>
          </p:cNvSpPr>
          <p:nvPr>
            <p:ph type="body" idx="1"/>
          </p:nvPr>
        </p:nvSpPr>
        <p:spPr>
          <a:xfrm>
            <a:off x="1154955" y="4777381"/>
            <a:ext cx="8825700"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177" name="Google Shape;177;g83df03a584_0_338"/>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83df03a584_0_338"/>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g83df03a584_0_33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0"/>
        <p:cNvGrpSpPr/>
        <p:nvPr/>
      </p:nvGrpSpPr>
      <p:grpSpPr>
        <a:xfrm>
          <a:off x="0" y="0"/>
          <a:ext cx="0" cy="0"/>
          <a:chOff x="0" y="0"/>
          <a:chExt cx="0" cy="0"/>
        </a:xfrm>
      </p:grpSpPr>
      <p:sp>
        <p:nvSpPr>
          <p:cNvPr id="181" name="Google Shape;181;g83df03a584_0_344"/>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83df03a584_0_344"/>
          <p:cNvSpPr txBox="1">
            <a:spLocks noGrp="1"/>
          </p:cNvSpPr>
          <p:nvPr>
            <p:ph type="body" idx="1"/>
          </p:nvPr>
        </p:nvSpPr>
        <p:spPr>
          <a:xfrm>
            <a:off x="1103313" y="1905000"/>
            <a:ext cx="43962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83" name="Google Shape;183;g83df03a584_0_344"/>
          <p:cNvSpPr txBox="1">
            <a:spLocks noGrp="1"/>
          </p:cNvSpPr>
          <p:nvPr>
            <p:ph type="body" idx="2"/>
          </p:nvPr>
        </p:nvSpPr>
        <p:spPr>
          <a:xfrm>
            <a:off x="1103312" y="2514600"/>
            <a:ext cx="4396200" cy="37416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84" name="Google Shape;184;g83df03a584_0_344"/>
          <p:cNvSpPr txBox="1">
            <a:spLocks noGrp="1"/>
          </p:cNvSpPr>
          <p:nvPr>
            <p:ph type="body" idx="3"/>
          </p:nvPr>
        </p:nvSpPr>
        <p:spPr>
          <a:xfrm>
            <a:off x="5654495" y="1905000"/>
            <a:ext cx="43962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85" name="Google Shape;185;g83df03a584_0_344"/>
          <p:cNvSpPr txBox="1">
            <a:spLocks noGrp="1"/>
          </p:cNvSpPr>
          <p:nvPr>
            <p:ph type="body" idx="4"/>
          </p:nvPr>
        </p:nvSpPr>
        <p:spPr>
          <a:xfrm>
            <a:off x="5654495" y="2514600"/>
            <a:ext cx="4396200" cy="37416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86" name="Google Shape;186;g83df03a584_0_344"/>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g83df03a584_0_344"/>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g83df03a584_0_344"/>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9"/>
        <p:cNvGrpSpPr/>
        <p:nvPr/>
      </p:nvGrpSpPr>
      <p:grpSpPr>
        <a:xfrm>
          <a:off x="0" y="0"/>
          <a:ext cx="0" cy="0"/>
          <a:chOff x="0" y="0"/>
          <a:chExt cx="0" cy="0"/>
        </a:xfrm>
      </p:grpSpPr>
      <p:sp>
        <p:nvSpPr>
          <p:cNvPr id="190" name="Google Shape;190;g83df03a584_0_353"/>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g83df03a584_0_353"/>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g83df03a584_0_353"/>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g83df03a584_0_35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4"/>
        <p:cNvGrpSpPr/>
        <p:nvPr/>
      </p:nvGrpSpPr>
      <p:grpSpPr>
        <a:xfrm>
          <a:off x="0" y="0"/>
          <a:ext cx="0" cy="0"/>
          <a:chOff x="0" y="0"/>
          <a:chExt cx="0" cy="0"/>
        </a:xfrm>
      </p:grpSpPr>
      <p:sp>
        <p:nvSpPr>
          <p:cNvPr id="195" name="Google Shape;195;g83df03a584_0_358"/>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83df03a584_0_358"/>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g83df03a584_0_35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8"/>
        <p:cNvGrpSpPr/>
        <p:nvPr/>
      </p:nvGrpSpPr>
      <p:grpSpPr>
        <a:xfrm>
          <a:off x="0" y="0"/>
          <a:ext cx="0" cy="0"/>
          <a:chOff x="0" y="0"/>
          <a:chExt cx="0" cy="0"/>
        </a:xfrm>
      </p:grpSpPr>
      <p:sp>
        <p:nvSpPr>
          <p:cNvPr id="199" name="Google Shape;199;g83df03a584_0_362"/>
          <p:cNvSpPr txBox="1">
            <a:spLocks noGrp="1"/>
          </p:cNvSpPr>
          <p:nvPr>
            <p:ph type="title"/>
          </p:nvPr>
        </p:nvSpPr>
        <p:spPr>
          <a:xfrm>
            <a:off x="1154953" y="1447800"/>
            <a:ext cx="3401100" cy="1447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g83df03a584_0_362"/>
          <p:cNvSpPr txBox="1">
            <a:spLocks noGrp="1"/>
          </p:cNvSpPr>
          <p:nvPr>
            <p:ph type="body" idx="1"/>
          </p:nvPr>
        </p:nvSpPr>
        <p:spPr>
          <a:xfrm>
            <a:off x="4784616" y="1447800"/>
            <a:ext cx="5196000" cy="4572000"/>
          </a:xfrm>
          <a:prstGeom prst="rect">
            <a:avLst/>
          </a:prstGeom>
          <a:noFill/>
          <a:ln>
            <a:noFill/>
          </a:ln>
        </p:spPr>
        <p:txBody>
          <a:bodyPr spcFirstLastPara="1" wrap="square" lIns="91425" tIns="45700" rIns="91425" bIns="45700" anchor="ctr" anchorCtr="0">
            <a:noAutofit/>
          </a:bodyPr>
          <a:lstStyle>
            <a:lvl1pPr marL="457200" lvl="0" indent="-330200" algn="l">
              <a:lnSpc>
                <a:spcPct val="100000"/>
              </a:lnSpc>
              <a:spcBef>
                <a:spcPts val="1000"/>
              </a:spcBef>
              <a:spcAft>
                <a:spcPts val="0"/>
              </a:spcAft>
              <a:buSzPts val="1600"/>
              <a:buChar char="►"/>
              <a:defRPr sz="2000"/>
            </a:lvl1pPr>
            <a:lvl2pPr marL="914400" lvl="1" indent="-320040" algn="l">
              <a:lnSpc>
                <a:spcPct val="100000"/>
              </a:lnSpc>
              <a:spcBef>
                <a:spcPts val="1000"/>
              </a:spcBef>
              <a:spcAft>
                <a:spcPts val="0"/>
              </a:spcAft>
              <a:buSzPts val="1440"/>
              <a:buChar char="►"/>
              <a:defRPr sz="1800"/>
            </a:lvl2pPr>
            <a:lvl3pPr marL="1371600" lvl="2" indent="-309880" algn="l">
              <a:lnSpc>
                <a:spcPct val="100000"/>
              </a:lnSpc>
              <a:spcBef>
                <a:spcPts val="1000"/>
              </a:spcBef>
              <a:spcAft>
                <a:spcPts val="0"/>
              </a:spcAft>
              <a:buSzPts val="1280"/>
              <a:buChar char="►"/>
              <a:defRPr sz="1600"/>
            </a:lvl3pPr>
            <a:lvl4pPr marL="1828800" lvl="3" indent="-299719" algn="l">
              <a:lnSpc>
                <a:spcPct val="100000"/>
              </a:lnSpc>
              <a:spcBef>
                <a:spcPts val="1000"/>
              </a:spcBef>
              <a:spcAft>
                <a:spcPts val="0"/>
              </a:spcAft>
              <a:buSzPts val="1120"/>
              <a:buChar char="►"/>
              <a:defRPr sz="1400"/>
            </a:lvl4pPr>
            <a:lvl5pPr marL="2286000" lvl="4" indent="-299720" algn="l">
              <a:lnSpc>
                <a:spcPct val="100000"/>
              </a:lnSpc>
              <a:spcBef>
                <a:spcPts val="1000"/>
              </a:spcBef>
              <a:spcAft>
                <a:spcPts val="0"/>
              </a:spcAft>
              <a:buSzPts val="1120"/>
              <a:buChar char="►"/>
              <a:defRPr sz="1400"/>
            </a:lvl5pPr>
            <a:lvl6pPr marL="2743200" lvl="5" indent="-299720" algn="l">
              <a:lnSpc>
                <a:spcPct val="100000"/>
              </a:lnSpc>
              <a:spcBef>
                <a:spcPts val="1000"/>
              </a:spcBef>
              <a:spcAft>
                <a:spcPts val="0"/>
              </a:spcAft>
              <a:buSzPts val="1120"/>
              <a:buChar char="►"/>
              <a:defRPr sz="1400"/>
            </a:lvl6pPr>
            <a:lvl7pPr marL="3200400" lvl="6" indent="-299720" algn="l">
              <a:lnSpc>
                <a:spcPct val="100000"/>
              </a:lnSpc>
              <a:spcBef>
                <a:spcPts val="1000"/>
              </a:spcBef>
              <a:spcAft>
                <a:spcPts val="0"/>
              </a:spcAft>
              <a:buSzPts val="1120"/>
              <a:buChar char="►"/>
              <a:defRPr sz="1400"/>
            </a:lvl7pPr>
            <a:lvl8pPr marL="3657600" lvl="7" indent="-299720" algn="l">
              <a:lnSpc>
                <a:spcPct val="100000"/>
              </a:lnSpc>
              <a:spcBef>
                <a:spcPts val="1000"/>
              </a:spcBef>
              <a:spcAft>
                <a:spcPts val="0"/>
              </a:spcAft>
              <a:buSzPts val="1120"/>
              <a:buChar char="►"/>
              <a:defRPr sz="1400"/>
            </a:lvl8pPr>
            <a:lvl9pPr marL="4114800" lvl="8" indent="-299720" algn="l">
              <a:lnSpc>
                <a:spcPct val="100000"/>
              </a:lnSpc>
              <a:spcBef>
                <a:spcPts val="1000"/>
              </a:spcBef>
              <a:spcAft>
                <a:spcPts val="0"/>
              </a:spcAft>
              <a:buSzPts val="1120"/>
              <a:buChar char="►"/>
              <a:defRPr sz="1400"/>
            </a:lvl9pPr>
          </a:lstStyle>
          <a:p>
            <a:endParaRPr/>
          </a:p>
        </p:txBody>
      </p:sp>
      <p:sp>
        <p:nvSpPr>
          <p:cNvPr id="201" name="Google Shape;201;g83df03a584_0_362"/>
          <p:cNvSpPr txBox="1">
            <a:spLocks noGrp="1"/>
          </p:cNvSpPr>
          <p:nvPr>
            <p:ph type="body" idx="2"/>
          </p:nvPr>
        </p:nvSpPr>
        <p:spPr>
          <a:xfrm>
            <a:off x="1154953" y="3129280"/>
            <a:ext cx="3401100" cy="2895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02" name="Google Shape;202;g83df03a584_0_362"/>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g83df03a584_0_362"/>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g83df03a584_0_362"/>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5"/>
        <p:cNvGrpSpPr/>
        <p:nvPr/>
      </p:nvGrpSpPr>
      <p:grpSpPr>
        <a:xfrm>
          <a:off x="0" y="0"/>
          <a:ext cx="0" cy="0"/>
          <a:chOff x="0" y="0"/>
          <a:chExt cx="0" cy="0"/>
        </a:xfrm>
      </p:grpSpPr>
      <p:sp>
        <p:nvSpPr>
          <p:cNvPr id="206" name="Google Shape;206;g83df03a584_0_369"/>
          <p:cNvSpPr txBox="1">
            <a:spLocks noGrp="1"/>
          </p:cNvSpPr>
          <p:nvPr>
            <p:ph type="title"/>
          </p:nvPr>
        </p:nvSpPr>
        <p:spPr>
          <a:xfrm>
            <a:off x="1153907" y="1854192"/>
            <a:ext cx="5092800" cy="1574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g83df03a584_0_36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08" name="Google Shape;208;g83df03a584_0_369"/>
          <p:cNvSpPr txBox="1">
            <a:spLocks noGrp="1"/>
          </p:cNvSpPr>
          <p:nvPr>
            <p:ph type="body" idx="1"/>
          </p:nvPr>
        </p:nvSpPr>
        <p:spPr>
          <a:xfrm>
            <a:off x="1154954" y="3657600"/>
            <a:ext cx="508500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09" name="Google Shape;209;g83df03a584_0_36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g83df03a584_0_36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83df03a584_0_36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12"/>
        <p:cNvGrpSpPr/>
        <p:nvPr/>
      </p:nvGrpSpPr>
      <p:grpSpPr>
        <a:xfrm>
          <a:off x="0" y="0"/>
          <a:ext cx="0" cy="0"/>
          <a:chOff x="0" y="0"/>
          <a:chExt cx="0" cy="0"/>
        </a:xfrm>
      </p:grpSpPr>
      <p:sp>
        <p:nvSpPr>
          <p:cNvPr id="213" name="Google Shape;213;g83df03a584_0_376"/>
          <p:cNvSpPr txBox="1">
            <a:spLocks noGrp="1"/>
          </p:cNvSpPr>
          <p:nvPr>
            <p:ph type="title"/>
          </p:nvPr>
        </p:nvSpPr>
        <p:spPr>
          <a:xfrm>
            <a:off x="1154956" y="4800587"/>
            <a:ext cx="88257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g83df03a584_0_376"/>
          <p:cNvSpPr>
            <a:spLocks noGrp="1"/>
          </p:cNvSpPr>
          <p:nvPr>
            <p:ph type="pic" idx="2"/>
          </p:nvPr>
        </p:nvSpPr>
        <p:spPr>
          <a:xfrm>
            <a:off x="1154955" y="685800"/>
            <a:ext cx="8825700" cy="36408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15" name="Google Shape;215;g83df03a584_0_376"/>
          <p:cNvSpPr txBox="1">
            <a:spLocks noGrp="1"/>
          </p:cNvSpPr>
          <p:nvPr>
            <p:ph type="body" idx="1"/>
          </p:nvPr>
        </p:nvSpPr>
        <p:spPr>
          <a:xfrm>
            <a:off x="1154956" y="5367325"/>
            <a:ext cx="8825700" cy="493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16" name="Google Shape;216;g83df03a584_0_376"/>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g83df03a584_0_376"/>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g83df03a584_0_376"/>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19"/>
        <p:cNvGrpSpPr/>
        <p:nvPr/>
      </p:nvGrpSpPr>
      <p:grpSpPr>
        <a:xfrm>
          <a:off x="0" y="0"/>
          <a:ext cx="0" cy="0"/>
          <a:chOff x="0" y="0"/>
          <a:chExt cx="0" cy="0"/>
        </a:xfrm>
      </p:grpSpPr>
      <p:sp>
        <p:nvSpPr>
          <p:cNvPr id="220" name="Google Shape;220;g83df03a584_0_383"/>
          <p:cNvSpPr txBox="1">
            <a:spLocks noGrp="1"/>
          </p:cNvSpPr>
          <p:nvPr>
            <p:ph type="title"/>
          </p:nvPr>
        </p:nvSpPr>
        <p:spPr>
          <a:xfrm>
            <a:off x="1154954" y="1447800"/>
            <a:ext cx="8825700" cy="1981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g83df03a584_0_383"/>
          <p:cNvSpPr txBox="1">
            <a:spLocks noGrp="1"/>
          </p:cNvSpPr>
          <p:nvPr>
            <p:ph type="body" idx="1"/>
          </p:nvPr>
        </p:nvSpPr>
        <p:spPr>
          <a:xfrm>
            <a:off x="1154954" y="3657600"/>
            <a:ext cx="8825700" cy="23622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22" name="Google Shape;222;g83df03a584_0_383"/>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g83df03a584_0_383"/>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g83df03a584_0_38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25"/>
        <p:cNvGrpSpPr/>
        <p:nvPr/>
      </p:nvGrpSpPr>
      <p:grpSpPr>
        <a:xfrm>
          <a:off x="0" y="0"/>
          <a:ext cx="0" cy="0"/>
          <a:chOff x="0" y="0"/>
          <a:chExt cx="0" cy="0"/>
        </a:xfrm>
      </p:grpSpPr>
      <p:sp>
        <p:nvSpPr>
          <p:cNvPr id="226" name="Google Shape;226;g83df03a584_0_389"/>
          <p:cNvSpPr txBox="1">
            <a:spLocks noGrp="1"/>
          </p:cNvSpPr>
          <p:nvPr>
            <p:ph type="title"/>
          </p:nvPr>
        </p:nvSpPr>
        <p:spPr>
          <a:xfrm>
            <a:off x="1574801" y="1447800"/>
            <a:ext cx="7999200" cy="2323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g83df03a584_0_389"/>
          <p:cNvSpPr txBox="1">
            <a:spLocks noGrp="1"/>
          </p:cNvSpPr>
          <p:nvPr>
            <p:ph type="body" idx="1"/>
          </p:nvPr>
        </p:nvSpPr>
        <p:spPr>
          <a:xfrm>
            <a:off x="1930400" y="3771174"/>
            <a:ext cx="7279500" cy="3423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28" name="Google Shape;228;g83df03a584_0_389"/>
          <p:cNvSpPr txBox="1">
            <a:spLocks noGrp="1"/>
          </p:cNvSpPr>
          <p:nvPr>
            <p:ph type="body" idx="2"/>
          </p:nvPr>
        </p:nvSpPr>
        <p:spPr>
          <a:xfrm>
            <a:off x="1154954" y="4350657"/>
            <a:ext cx="8825700" cy="16764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29" name="Google Shape;229;g83df03a584_0_38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g83df03a584_0_38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g83df03a584_0_38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232" name="Google Shape;232;g83df03a584_0_389"/>
          <p:cNvSpPr txBox="1"/>
          <p:nvPr/>
        </p:nvSpPr>
        <p:spPr>
          <a:xfrm>
            <a:off x="898295" y="971253"/>
            <a:ext cx="801900" cy="1969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233" name="Google Shape;233;g83df03a584_0_389"/>
          <p:cNvSpPr txBox="1"/>
          <p:nvPr/>
        </p:nvSpPr>
        <p:spPr>
          <a:xfrm>
            <a:off x="9330490" y="2613787"/>
            <a:ext cx="801900" cy="1969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32" name="Google Shape;32;p8"/>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3" name="Google Shape;33;p8"/>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34" name="Google Shape;34;p8"/>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35" name="Google Shape;35;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34"/>
        <p:cNvGrpSpPr/>
        <p:nvPr/>
      </p:nvGrpSpPr>
      <p:grpSpPr>
        <a:xfrm>
          <a:off x="0" y="0"/>
          <a:ext cx="0" cy="0"/>
          <a:chOff x="0" y="0"/>
          <a:chExt cx="0" cy="0"/>
        </a:xfrm>
      </p:grpSpPr>
      <p:sp>
        <p:nvSpPr>
          <p:cNvPr id="235" name="Google Shape;235;g83df03a584_0_398"/>
          <p:cNvSpPr txBox="1">
            <a:spLocks noGrp="1"/>
          </p:cNvSpPr>
          <p:nvPr>
            <p:ph type="title"/>
          </p:nvPr>
        </p:nvSpPr>
        <p:spPr>
          <a:xfrm>
            <a:off x="1154954" y="3124201"/>
            <a:ext cx="8825700" cy="16533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6" name="Google Shape;236;g83df03a584_0_398"/>
          <p:cNvSpPr txBox="1">
            <a:spLocks noGrp="1"/>
          </p:cNvSpPr>
          <p:nvPr>
            <p:ph type="body" idx="1"/>
          </p:nvPr>
        </p:nvSpPr>
        <p:spPr>
          <a:xfrm>
            <a:off x="1154954" y="4777381"/>
            <a:ext cx="8825700" cy="860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237" name="Google Shape;237;g83df03a584_0_398"/>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g83df03a584_0_398"/>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g83df03a584_0_39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40"/>
        <p:cNvGrpSpPr/>
        <p:nvPr/>
      </p:nvGrpSpPr>
      <p:grpSpPr>
        <a:xfrm>
          <a:off x="0" y="0"/>
          <a:ext cx="0" cy="0"/>
          <a:chOff x="0" y="0"/>
          <a:chExt cx="0" cy="0"/>
        </a:xfrm>
      </p:grpSpPr>
      <p:sp>
        <p:nvSpPr>
          <p:cNvPr id="241" name="Google Shape;241;g83df03a584_0_404"/>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2" name="Google Shape;242;g83df03a584_0_404"/>
          <p:cNvSpPr txBox="1">
            <a:spLocks noGrp="1"/>
          </p:cNvSpPr>
          <p:nvPr>
            <p:ph type="body" idx="1"/>
          </p:nvPr>
        </p:nvSpPr>
        <p:spPr>
          <a:xfrm>
            <a:off x="632947" y="1981200"/>
            <a:ext cx="29469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43" name="Google Shape;243;g83df03a584_0_404"/>
          <p:cNvSpPr txBox="1">
            <a:spLocks noGrp="1"/>
          </p:cNvSpPr>
          <p:nvPr>
            <p:ph type="body" idx="2"/>
          </p:nvPr>
        </p:nvSpPr>
        <p:spPr>
          <a:xfrm>
            <a:off x="652463" y="2667000"/>
            <a:ext cx="2927400" cy="3589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44" name="Google Shape;244;g83df03a584_0_404"/>
          <p:cNvSpPr txBox="1">
            <a:spLocks noGrp="1"/>
          </p:cNvSpPr>
          <p:nvPr>
            <p:ph type="body" idx="3"/>
          </p:nvPr>
        </p:nvSpPr>
        <p:spPr>
          <a:xfrm>
            <a:off x="3883659" y="1981200"/>
            <a:ext cx="29361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45" name="Google Shape;245;g83df03a584_0_404"/>
          <p:cNvSpPr txBox="1">
            <a:spLocks noGrp="1"/>
          </p:cNvSpPr>
          <p:nvPr>
            <p:ph type="body" idx="4"/>
          </p:nvPr>
        </p:nvSpPr>
        <p:spPr>
          <a:xfrm>
            <a:off x="3873106" y="2667000"/>
            <a:ext cx="2946900" cy="3589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46" name="Google Shape;246;g83df03a584_0_404"/>
          <p:cNvSpPr txBox="1">
            <a:spLocks noGrp="1"/>
          </p:cNvSpPr>
          <p:nvPr>
            <p:ph type="body" idx="5"/>
          </p:nvPr>
        </p:nvSpPr>
        <p:spPr>
          <a:xfrm>
            <a:off x="7124700" y="1981200"/>
            <a:ext cx="29322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47" name="Google Shape;247;g83df03a584_0_404"/>
          <p:cNvSpPr txBox="1">
            <a:spLocks noGrp="1"/>
          </p:cNvSpPr>
          <p:nvPr>
            <p:ph type="body" idx="6"/>
          </p:nvPr>
        </p:nvSpPr>
        <p:spPr>
          <a:xfrm>
            <a:off x="7124700" y="2667000"/>
            <a:ext cx="2932200" cy="35892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248" name="Google Shape;248;g83df03a584_0_40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249" name="Google Shape;249;g83df03a584_0_404"/>
          <p:cNvCxnSpPr/>
          <p:nvPr/>
        </p:nvCxnSpPr>
        <p:spPr>
          <a:xfrm>
            <a:off x="6962227"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250" name="Google Shape;250;g83df03a584_0_404"/>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g83df03a584_0_404"/>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g83df03a584_0_404"/>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53"/>
        <p:cNvGrpSpPr/>
        <p:nvPr/>
      </p:nvGrpSpPr>
      <p:grpSpPr>
        <a:xfrm>
          <a:off x="0" y="0"/>
          <a:ext cx="0" cy="0"/>
          <a:chOff x="0" y="0"/>
          <a:chExt cx="0" cy="0"/>
        </a:xfrm>
      </p:grpSpPr>
      <p:sp>
        <p:nvSpPr>
          <p:cNvPr id="254" name="Google Shape;254;g83df03a584_0_417"/>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g83df03a584_0_417"/>
          <p:cNvSpPr txBox="1">
            <a:spLocks noGrp="1"/>
          </p:cNvSpPr>
          <p:nvPr>
            <p:ph type="body" idx="1"/>
          </p:nvPr>
        </p:nvSpPr>
        <p:spPr>
          <a:xfrm>
            <a:off x="652463" y="4250949"/>
            <a:ext cx="29400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56" name="Google Shape;256;g83df03a584_0_417"/>
          <p:cNvSpPr>
            <a:spLocks noGrp="1"/>
          </p:cNvSpPr>
          <p:nvPr>
            <p:ph type="pic" idx="2"/>
          </p:nvPr>
        </p:nvSpPr>
        <p:spPr>
          <a:xfrm>
            <a:off x="652463" y="2209800"/>
            <a:ext cx="294000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57" name="Google Shape;257;g83df03a584_0_417"/>
          <p:cNvSpPr txBox="1">
            <a:spLocks noGrp="1"/>
          </p:cNvSpPr>
          <p:nvPr>
            <p:ph type="body" idx="3"/>
          </p:nvPr>
        </p:nvSpPr>
        <p:spPr>
          <a:xfrm>
            <a:off x="652463" y="4827211"/>
            <a:ext cx="2940000" cy="659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58" name="Google Shape;258;g83df03a584_0_417"/>
          <p:cNvSpPr txBox="1">
            <a:spLocks noGrp="1"/>
          </p:cNvSpPr>
          <p:nvPr>
            <p:ph type="body" idx="4"/>
          </p:nvPr>
        </p:nvSpPr>
        <p:spPr>
          <a:xfrm>
            <a:off x="3889375" y="4250949"/>
            <a:ext cx="29304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59" name="Google Shape;259;g83df03a584_0_417"/>
          <p:cNvSpPr>
            <a:spLocks noGrp="1"/>
          </p:cNvSpPr>
          <p:nvPr>
            <p:ph type="pic" idx="5"/>
          </p:nvPr>
        </p:nvSpPr>
        <p:spPr>
          <a:xfrm>
            <a:off x="3889374" y="2209800"/>
            <a:ext cx="293040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60" name="Google Shape;260;g83df03a584_0_417"/>
          <p:cNvSpPr txBox="1">
            <a:spLocks noGrp="1"/>
          </p:cNvSpPr>
          <p:nvPr>
            <p:ph type="body" idx="6"/>
          </p:nvPr>
        </p:nvSpPr>
        <p:spPr>
          <a:xfrm>
            <a:off x="3888022" y="4827210"/>
            <a:ext cx="2934300" cy="659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261" name="Google Shape;261;g83df03a584_0_417"/>
          <p:cNvSpPr txBox="1">
            <a:spLocks noGrp="1"/>
          </p:cNvSpPr>
          <p:nvPr>
            <p:ph type="body" idx="7"/>
          </p:nvPr>
        </p:nvSpPr>
        <p:spPr>
          <a:xfrm>
            <a:off x="7124700" y="4250949"/>
            <a:ext cx="2932200" cy="576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262" name="Google Shape;262;g83df03a584_0_417"/>
          <p:cNvSpPr>
            <a:spLocks noGrp="1"/>
          </p:cNvSpPr>
          <p:nvPr>
            <p:ph type="pic" idx="8"/>
          </p:nvPr>
        </p:nvSpPr>
        <p:spPr>
          <a:xfrm>
            <a:off x="7124699" y="2209800"/>
            <a:ext cx="293220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263" name="Google Shape;263;g83df03a584_0_417"/>
          <p:cNvSpPr txBox="1">
            <a:spLocks noGrp="1"/>
          </p:cNvSpPr>
          <p:nvPr>
            <p:ph type="body" idx="9"/>
          </p:nvPr>
        </p:nvSpPr>
        <p:spPr>
          <a:xfrm>
            <a:off x="7124575" y="4827208"/>
            <a:ext cx="2936100" cy="659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264" name="Google Shape;264;g83df03a584_0_417"/>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265" name="Google Shape;265;g83df03a584_0_417"/>
          <p:cNvCxnSpPr/>
          <p:nvPr/>
        </p:nvCxnSpPr>
        <p:spPr>
          <a:xfrm>
            <a:off x="6962227" y="2133600"/>
            <a:ext cx="0" cy="39669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266" name="Google Shape;266;g83df03a584_0_417"/>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g83df03a584_0_417"/>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83df03a584_0_417"/>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9"/>
        <p:cNvGrpSpPr/>
        <p:nvPr/>
      </p:nvGrpSpPr>
      <p:grpSpPr>
        <a:xfrm>
          <a:off x="0" y="0"/>
          <a:ext cx="0" cy="0"/>
          <a:chOff x="0" y="0"/>
          <a:chExt cx="0" cy="0"/>
        </a:xfrm>
      </p:grpSpPr>
      <p:sp>
        <p:nvSpPr>
          <p:cNvPr id="270" name="Google Shape;270;g83df03a584_0_433"/>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1" name="Google Shape;271;g83df03a584_0_433"/>
          <p:cNvSpPr txBox="1">
            <a:spLocks noGrp="1"/>
          </p:cNvSpPr>
          <p:nvPr>
            <p:ph type="body" idx="1"/>
          </p:nvPr>
        </p:nvSpPr>
        <p:spPr>
          <a:xfrm rot="5400000">
            <a:off x="3478803" y="-322632"/>
            <a:ext cx="4195500" cy="89466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72" name="Google Shape;272;g83df03a584_0_433"/>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g83df03a584_0_433"/>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4" name="Google Shape;274;g83df03a584_0_433"/>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5"/>
        <p:cNvGrpSpPr/>
        <p:nvPr/>
      </p:nvGrpSpPr>
      <p:grpSpPr>
        <a:xfrm>
          <a:off x="0" y="0"/>
          <a:ext cx="0" cy="0"/>
          <a:chOff x="0" y="0"/>
          <a:chExt cx="0" cy="0"/>
        </a:xfrm>
      </p:grpSpPr>
      <p:sp>
        <p:nvSpPr>
          <p:cNvPr id="276" name="Google Shape;276;g83df03a584_0_439"/>
          <p:cNvSpPr txBox="1">
            <a:spLocks noGrp="1"/>
          </p:cNvSpPr>
          <p:nvPr>
            <p:ph type="title"/>
          </p:nvPr>
        </p:nvSpPr>
        <p:spPr>
          <a:xfrm rot="5400000">
            <a:off x="6267513" y="2466913"/>
            <a:ext cx="5826000" cy="1752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g83df03a584_0_439"/>
          <p:cNvSpPr txBox="1">
            <a:spLocks noGrp="1"/>
          </p:cNvSpPr>
          <p:nvPr>
            <p:ph type="body" idx="1"/>
          </p:nvPr>
        </p:nvSpPr>
        <p:spPr>
          <a:xfrm rot="5400000">
            <a:off x="1679612" y="-139786"/>
            <a:ext cx="5368800" cy="74232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78" name="Google Shape;278;g83df03a584_0_439"/>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g83df03a584_0_439"/>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g83df03a584_0_439"/>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12"/>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1568"/>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41" name="Google Shape;41;p12"/>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42" name="Google Shape;42;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8" name="Google Shape;48;p6"/>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49" name="Google Shape;49;p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55" name="Google Shape;55;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lnSpc>
                <a:spcPct val="100000"/>
              </a:lnSpc>
              <a:spcBef>
                <a:spcPts val="1000"/>
              </a:spcBef>
              <a:spcAft>
                <a:spcPts val="0"/>
              </a:spcAft>
              <a:buSzPts val="1600"/>
              <a:buChar char="►"/>
              <a:defRPr sz="2000"/>
            </a:lvl1pPr>
            <a:lvl2pPr marL="914400" lvl="1" indent="-320040" algn="l">
              <a:lnSpc>
                <a:spcPct val="100000"/>
              </a:lnSpc>
              <a:spcBef>
                <a:spcPts val="1000"/>
              </a:spcBef>
              <a:spcAft>
                <a:spcPts val="0"/>
              </a:spcAft>
              <a:buSzPts val="1440"/>
              <a:buChar char="►"/>
              <a:defRPr sz="1800"/>
            </a:lvl2pPr>
            <a:lvl3pPr marL="1371600" lvl="2" indent="-309880" algn="l">
              <a:lnSpc>
                <a:spcPct val="100000"/>
              </a:lnSpc>
              <a:spcBef>
                <a:spcPts val="1000"/>
              </a:spcBef>
              <a:spcAft>
                <a:spcPts val="0"/>
              </a:spcAft>
              <a:buSzPts val="1280"/>
              <a:buChar char="►"/>
              <a:defRPr sz="1600"/>
            </a:lvl3pPr>
            <a:lvl4pPr marL="1828800" lvl="3" indent="-299719" algn="l">
              <a:lnSpc>
                <a:spcPct val="100000"/>
              </a:lnSpc>
              <a:spcBef>
                <a:spcPts val="1000"/>
              </a:spcBef>
              <a:spcAft>
                <a:spcPts val="0"/>
              </a:spcAft>
              <a:buSzPts val="1120"/>
              <a:buChar char="►"/>
              <a:defRPr sz="1400"/>
            </a:lvl4pPr>
            <a:lvl5pPr marL="2286000" lvl="4" indent="-299720" algn="l">
              <a:lnSpc>
                <a:spcPct val="100000"/>
              </a:lnSpc>
              <a:spcBef>
                <a:spcPts val="1000"/>
              </a:spcBef>
              <a:spcAft>
                <a:spcPts val="0"/>
              </a:spcAft>
              <a:buSzPts val="1120"/>
              <a:buChar char="►"/>
              <a:defRPr sz="1400"/>
            </a:lvl5pPr>
            <a:lvl6pPr marL="2743200" lvl="5" indent="-299720" algn="l">
              <a:lnSpc>
                <a:spcPct val="100000"/>
              </a:lnSpc>
              <a:spcBef>
                <a:spcPts val="1000"/>
              </a:spcBef>
              <a:spcAft>
                <a:spcPts val="0"/>
              </a:spcAft>
              <a:buSzPts val="1120"/>
              <a:buChar char="►"/>
              <a:defRPr sz="1400"/>
            </a:lvl6pPr>
            <a:lvl7pPr marL="3200400" lvl="6" indent="-299720" algn="l">
              <a:lnSpc>
                <a:spcPct val="100000"/>
              </a:lnSpc>
              <a:spcBef>
                <a:spcPts val="1000"/>
              </a:spcBef>
              <a:spcAft>
                <a:spcPts val="0"/>
              </a:spcAft>
              <a:buSzPts val="1120"/>
              <a:buChar char="►"/>
              <a:defRPr sz="1400"/>
            </a:lvl7pPr>
            <a:lvl8pPr marL="3657600" lvl="7" indent="-299720" algn="l">
              <a:lnSpc>
                <a:spcPct val="100000"/>
              </a:lnSpc>
              <a:spcBef>
                <a:spcPts val="1000"/>
              </a:spcBef>
              <a:spcAft>
                <a:spcPts val="0"/>
              </a:spcAft>
              <a:buSzPts val="1120"/>
              <a:buChar char="►"/>
              <a:defRPr sz="1400"/>
            </a:lvl8pPr>
            <a:lvl9pPr marL="4114800" lvl="8" indent="-299720" algn="l">
              <a:lnSpc>
                <a:spcPct val="100000"/>
              </a:lnSpc>
              <a:spcBef>
                <a:spcPts val="1000"/>
              </a:spcBef>
              <a:spcAft>
                <a:spcPts val="0"/>
              </a:spcAft>
              <a:buSzPts val="1120"/>
              <a:buChar char="►"/>
              <a:defRPr sz="1400"/>
            </a:lvl9pPr>
          </a:lstStyle>
          <a:p>
            <a:endParaRPr/>
          </a:p>
        </p:txBody>
      </p:sp>
      <p:sp>
        <p:nvSpPr>
          <p:cNvPr id="70" name="Google Shape;70;p11"/>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71" name="Google Shape;71;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3.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5.png"/><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3"/>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7" name="Google Shape;7;p3"/>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 name="Google Shape;8;p3"/>
          <p:cNvSpPr/>
          <p:nvPr/>
        </p:nvSpPr>
        <p:spPr>
          <a:xfrm>
            <a:off x="8609012" y="1676400"/>
            <a:ext cx="2819400" cy="2819400"/>
          </a:xfrm>
          <a:prstGeom prst="ellipse">
            <a:avLst/>
          </a:prstGeom>
          <a:gradFill>
            <a:gsLst>
              <a:gs pos="0">
                <a:srgbClr val="4CB9C3">
                  <a:alpha val="5490"/>
                </a:srgbClr>
              </a:gs>
              <a:gs pos="36000">
                <a:srgbClr val="4CB9C3">
                  <a:alpha val="4705"/>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9;p3"/>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0" name="Google Shape;10;p3"/>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1" name="Google Shape;11;p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52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lnSpc>
                <a:spcPct val="100000"/>
              </a:lnSpc>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g83df03a584_0_307"/>
          <p:cNvPicPr preferRelativeResize="0"/>
          <p:nvPr/>
        </p:nvPicPr>
        <p:blipFill rotWithShape="1">
          <a:blip r:embed="rId20">
            <a:alphaModFix/>
          </a:blip>
          <a:srcRect l="3614"/>
          <a:stretch/>
        </p:blipFill>
        <p:spPr>
          <a:xfrm>
            <a:off x="0" y="2669685"/>
            <a:ext cx="4037013" cy="4188314"/>
          </a:xfrm>
          <a:prstGeom prst="rect">
            <a:avLst/>
          </a:prstGeom>
          <a:noFill/>
          <a:ln>
            <a:noFill/>
          </a:ln>
        </p:spPr>
      </p:pic>
      <p:pic>
        <p:nvPicPr>
          <p:cNvPr id="145" name="Google Shape;145;g83df03a584_0_307"/>
          <p:cNvPicPr preferRelativeResize="0"/>
          <p:nvPr/>
        </p:nvPicPr>
        <p:blipFill rotWithShape="1">
          <a:blip r:embed="rId21">
            <a:alphaModFix/>
          </a:blip>
          <a:srcRect l="35641"/>
          <a:stretch/>
        </p:blipFill>
        <p:spPr>
          <a:xfrm>
            <a:off x="0" y="2892347"/>
            <a:ext cx="1522412" cy="2365453"/>
          </a:xfrm>
          <a:prstGeom prst="rect">
            <a:avLst/>
          </a:prstGeom>
          <a:noFill/>
          <a:ln>
            <a:noFill/>
          </a:ln>
        </p:spPr>
      </p:pic>
      <p:sp>
        <p:nvSpPr>
          <p:cNvPr id="146" name="Google Shape;146;g83df03a584_0_307"/>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 name="Google Shape;147;g83df03a584_0_307"/>
          <p:cNvPicPr preferRelativeResize="0"/>
          <p:nvPr/>
        </p:nvPicPr>
        <p:blipFill rotWithShape="1">
          <a:blip r:embed="rId22">
            <a:alphaModFix/>
          </a:blip>
          <a:srcRect t="28815"/>
          <a:stretch/>
        </p:blipFill>
        <p:spPr>
          <a:xfrm>
            <a:off x="7999412" y="0"/>
            <a:ext cx="1603387" cy="1141407"/>
          </a:xfrm>
          <a:prstGeom prst="rect">
            <a:avLst/>
          </a:prstGeom>
          <a:noFill/>
          <a:ln>
            <a:noFill/>
          </a:ln>
        </p:spPr>
      </p:pic>
      <p:pic>
        <p:nvPicPr>
          <p:cNvPr id="148" name="Google Shape;148;g83df03a584_0_307"/>
          <p:cNvPicPr preferRelativeResize="0"/>
          <p:nvPr/>
        </p:nvPicPr>
        <p:blipFill rotWithShape="1">
          <a:blip r:embed="rId23">
            <a:alphaModFix/>
          </a:blip>
          <a:srcRect b="23318"/>
          <a:stretch/>
        </p:blipFill>
        <p:spPr>
          <a:xfrm>
            <a:off x="8605878" y="6096000"/>
            <a:ext cx="993734" cy="762000"/>
          </a:xfrm>
          <a:prstGeom prst="rect">
            <a:avLst/>
          </a:prstGeom>
          <a:noFill/>
          <a:ln>
            <a:noFill/>
          </a:ln>
        </p:spPr>
      </p:pic>
      <p:sp>
        <p:nvSpPr>
          <p:cNvPr id="149" name="Google Shape;149;g83df03a584_0_30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g83df03a584_0_307"/>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51" name="Google Shape;151;g83df03a584_0_307"/>
          <p:cNvSpPr txBox="1">
            <a:spLocks noGrp="1"/>
          </p:cNvSpPr>
          <p:nvPr>
            <p:ph type="body" idx="1"/>
          </p:nvPr>
        </p:nvSpPr>
        <p:spPr>
          <a:xfrm>
            <a:off x="1103312" y="2052918"/>
            <a:ext cx="8946600" cy="41955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lnSpc>
                <a:spcPct val="100000"/>
              </a:lnSpc>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52" name="Google Shape;152;g83df03a584_0_307"/>
          <p:cNvSpPr txBox="1">
            <a:spLocks noGrp="1"/>
          </p:cNvSpPr>
          <p:nvPr>
            <p:ph type="dt" idx="10"/>
          </p:nvPr>
        </p:nvSpPr>
        <p:spPr>
          <a:xfrm rot="5400000">
            <a:off x="10155638" y="1790701"/>
            <a:ext cx="990600" cy="30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3" name="Google Shape;153;g83df03a584_0_307"/>
          <p:cNvSpPr txBox="1">
            <a:spLocks noGrp="1"/>
          </p:cNvSpPr>
          <p:nvPr>
            <p:ph type="ftr" idx="11"/>
          </p:nvPr>
        </p:nvSpPr>
        <p:spPr>
          <a:xfrm rot="5400000">
            <a:off x="8951571" y="3225300"/>
            <a:ext cx="3859800" cy="3048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4" name="Google Shape;154;g83df03a584_0_307"/>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chemeClr val="lt1"/>
              </a:buClr>
              <a:buSzPts val="2800"/>
              <a:buFont typeface="Century Gothic"/>
              <a:buNone/>
              <a:defRPr sz="2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abs/1811.03555"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WbMoaGDJh4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rive.google.com/file/d/1iWq6LP822zH_EFJsW0jfhE6gFfTE0jKE/view?usp=shar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1"/>
          <p:cNvSpPr txBox="1">
            <a:spLocks noGrp="1"/>
          </p:cNvSpPr>
          <p:nvPr>
            <p:ph type="ctrTitle"/>
          </p:nvPr>
        </p:nvSpPr>
        <p:spPr>
          <a:xfrm>
            <a:off x="86424" y="992750"/>
            <a:ext cx="7285337" cy="2368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Black"/>
              <a:buNone/>
            </a:pPr>
            <a:r>
              <a:rPr lang="en-US" sz="6000" b="1">
                <a:solidFill>
                  <a:schemeClr val="accent3"/>
                </a:solidFill>
                <a:latin typeface="Georgia"/>
                <a:ea typeface="Georgia"/>
                <a:cs typeface="Georgia"/>
                <a:sym typeface="Georgia"/>
              </a:rPr>
              <a:t>StarCraft II Bot</a:t>
            </a:r>
            <a:br>
              <a:rPr lang="en-US" sz="6000" b="1">
                <a:solidFill>
                  <a:schemeClr val="accent3"/>
                </a:solidFill>
                <a:latin typeface="Georgia"/>
                <a:ea typeface="Georgia"/>
                <a:cs typeface="Georgia"/>
                <a:sym typeface="Georgia"/>
              </a:rPr>
            </a:br>
            <a:r>
              <a:rPr lang="en-US" sz="6000" b="1">
                <a:solidFill>
                  <a:schemeClr val="accent3"/>
                </a:solidFill>
                <a:latin typeface="Georgia"/>
                <a:ea typeface="Georgia"/>
                <a:cs typeface="Georgia"/>
                <a:sym typeface="Georgia"/>
              </a:rPr>
              <a:t>Final </a:t>
            </a:r>
            <a:endParaRPr sz="6000" b="1">
              <a:solidFill>
                <a:schemeClr val="accent3"/>
              </a:solidFill>
              <a:latin typeface="Georgia"/>
              <a:ea typeface="Georgia"/>
              <a:cs typeface="Georgia"/>
              <a:sym typeface="Georgia"/>
            </a:endParaRPr>
          </a:p>
        </p:txBody>
      </p:sp>
      <p:sp>
        <p:nvSpPr>
          <p:cNvPr id="286" name="Google Shape;286;p1"/>
          <p:cNvSpPr txBox="1">
            <a:spLocks noGrp="1"/>
          </p:cNvSpPr>
          <p:nvPr>
            <p:ph type="subTitle" idx="1"/>
          </p:nvPr>
        </p:nvSpPr>
        <p:spPr>
          <a:xfrm>
            <a:off x="531700" y="3987825"/>
            <a:ext cx="9673200" cy="23685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SzPts val="1920"/>
              <a:buNone/>
            </a:pPr>
            <a:r>
              <a:rPr lang="en-US" sz="3000">
                <a:solidFill>
                  <a:schemeClr val="lt1"/>
                </a:solidFill>
                <a:latin typeface="Arial"/>
                <a:ea typeface="Arial"/>
                <a:cs typeface="Arial"/>
                <a:sym typeface="Arial"/>
              </a:rPr>
              <a:t>TEAM MEMBER:</a:t>
            </a:r>
            <a:endParaRPr sz="3000">
              <a:solidFill>
                <a:schemeClr val="lt1"/>
              </a:solidFill>
              <a:latin typeface="Arial"/>
              <a:ea typeface="Arial"/>
              <a:cs typeface="Arial"/>
              <a:sym typeface="Arial"/>
            </a:endParaRPr>
          </a:p>
          <a:p>
            <a:pPr marL="457200" lvl="0" indent="0" algn="l" rtl="0">
              <a:lnSpc>
                <a:spcPct val="90000"/>
              </a:lnSpc>
              <a:spcBef>
                <a:spcPts val="0"/>
              </a:spcBef>
              <a:spcAft>
                <a:spcPts val="0"/>
              </a:spcAft>
              <a:buSzPts val="1920"/>
              <a:buNone/>
            </a:pPr>
            <a:endParaRPr sz="1000">
              <a:solidFill>
                <a:schemeClr val="lt1"/>
              </a:solidFill>
              <a:latin typeface="Arial"/>
              <a:ea typeface="Arial"/>
              <a:cs typeface="Arial"/>
              <a:sym typeface="Arial"/>
            </a:endParaRPr>
          </a:p>
          <a:p>
            <a:pPr marL="457200" lvl="0" indent="457200" algn="l" rtl="0">
              <a:lnSpc>
                <a:spcPct val="90000"/>
              </a:lnSpc>
              <a:spcBef>
                <a:spcPts val="0"/>
              </a:spcBef>
              <a:spcAft>
                <a:spcPts val="0"/>
              </a:spcAft>
              <a:buSzPts val="1920"/>
              <a:buNone/>
            </a:pPr>
            <a:r>
              <a:rPr lang="en-US" sz="2400">
                <a:solidFill>
                  <a:schemeClr val="lt1"/>
                </a:solidFill>
                <a:latin typeface="Arial"/>
                <a:ea typeface="Arial"/>
                <a:cs typeface="Arial"/>
                <a:sym typeface="Arial"/>
              </a:rPr>
              <a:t>WANG, ZHENGYI  ZHANG, YUCHENG</a:t>
            </a:r>
            <a:endParaRPr sz="2400">
              <a:solidFill>
                <a:schemeClr val="lt1"/>
              </a:solidFill>
              <a:latin typeface="Arial"/>
              <a:ea typeface="Arial"/>
              <a:cs typeface="Arial"/>
              <a:sym typeface="Arial"/>
            </a:endParaRPr>
          </a:p>
          <a:p>
            <a:pPr marL="457200" lvl="0" indent="457200" algn="l" rtl="0">
              <a:lnSpc>
                <a:spcPct val="90000"/>
              </a:lnSpc>
              <a:spcBef>
                <a:spcPts val="1000"/>
              </a:spcBef>
              <a:spcAft>
                <a:spcPts val="0"/>
              </a:spcAft>
              <a:buSzPts val="1920"/>
              <a:buNone/>
            </a:pPr>
            <a:r>
              <a:rPr lang="en-US" sz="2400">
                <a:solidFill>
                  <a:schemeClr val="lt1"/>
                </a:solidFill>
                <a:latin typeface="Arial"/>
                <a:ea typeface="Arial"/>
                <a:cs typeface="Arial"/>
                <a:sym typeface="Arial"/>
              </a:rPr>
              <a:t>DING, XIAOJIE  ZHOU, BOCONG</a:t>
            </a:r>
            <a:endParaRPr sz="2400">
              <a:solidFill>
                <a:schemeClr val="lt1"/>
              </a:solidFill>
              <a:latin typeface="Arial"/>
              <a:ea typeface="Arial"/>
              <a:cs typeface="Arial"/>
              <a:sym typeface="Arial"/>
            </a:endParaRPr>
          </a:p>
          <a:p>
            <a:pPr marL="457200" lvl="0" indent="457200" algn="l" rtl="0">
              <a:lnSpc>
                <a:spcPct val="90000"/>
              </a:lnSpc>
              <a:spcBef>
                <a:spcPts val="1000"/>
              </a:spcBef>
              <a:spcAft>
                <a:spcPts val="0"/>
              </a:spcAft>
              <a:buSzPts val="1920"/>
              <a:buNone/>
            </a:pPr>
            <a:r>
              <a:rPr lang="en-US" sz="2400">
                <a:solidFill>
                  <a:schemeClr val="lt1"/>
                </a:solidFill>
                <a:latin typeface="Arial"/>
                <a:ea typeface="Arial"/>
                <a:cs typeface="Arial"/>
                <a:sym typeface="Arial"/>
              </a:rPr>
              <a:t>ZHANG, YILONG  LIANG, YUANG</a:t>
            </a:r>
            <a:endParaRPr sz="2400">
              <a:solidFill>
                <a:schemeClr val="lt1"/>
              </a:solidFill>
              <a:latin typeface="Arial"/>
              <a:ea typeface="Arial"/>
              <a:cs typeface="Arial"/>
              <a:sym typeface="Arial"/>
            </a:endParaRPr>
          </a:p>
          <a:p>
            <a:pPr marL="0" lvl="0" indent="0" algn="l" rtl="0">
              <a:lnSpc>
                <a:spcPct val="90000"/>
              </a:lnSpc>
              <a:spcBef>
                <a:spcPts val="1000"/>
              </a:spcBef>
              <a:spcAft>
                <a:spcPts val="0"/>
              </a:spcAft>
              <a:buClr>
                <a:schemeClr val="dk1"/>
              </a:buClr>
              <a:buSzPts val="2800"/>
              <a:buNone/>
            </a:pPr>
            <a:endParaRPr sz="2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74c24162b8_0_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accent3"/>
                </a:solidFill>
                <a:latin typeface="Georgia"/>
                <a:ea typeface="Georgia"/>
                <a:cs typeface="Georgia"/>
                <a:sym typeface="Georgia"/>
              </a:rPr>
              <a:t>Methodology</a:t>
            </a:r>
            <a:endParaRPr>
              <a:solidFill>
                <a:schemeClr val="accent3"/>
              </a:solidFill>
              <a:latin typeface="Georgia"/>
              <a:ea typeface="Georgia"/>
              <a:cs typeface="Georgia"/>
              <a:sym typeface="Georgia"/>
            </a:endParaRPr>
          </a:p>
        </p:txBody>
      </p:sp>
      <p:sp>
        <p:nvSpPr>
          <p:cNvPr id="365" name="Google Shape;365;g74c24162b8_0_0"/>
          <p:cNvSpPr txBox="1">
            <a:spLocks noGrp="1"/>
          </p:cNvSpPr>
          <p:nvPr>
            <p:ph type="body" idx="1"/>
          </p:nvPr>
        </p:nvSpPr>
        <p:spPr>
          <a:xfrm>
            <a:off x="754400" y="1152918"/>
            <a:ext cx="4396200" cy="576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1000"/>
              </a:spcBef>
              <a:spcAft>
                <a:spcPts val="0"/>
              </a:spcAft>
              <a:buSzPts val="1920"/>
              <a:buNone/>
            </a:pPr>
            <a:r>
              <a:rPr lang="en-US">
                <a:latin typeface="Arial"/>
                <a:ea typeface="Arial"/>
                <a:cs typeface="Arial"/>
                <a:sym typeface="Arial"/>
              </a:rPr>
              <a:t>DQN with Feedforward NN</a:t>
            </a:r>
            <a:endParaRPr>
              <a:latin typeface="Arial"/>
              <a:ea typeface="Arial"/>
              <a:cs typeface="Arial"/>
              <a:sym typeface="Arial"/>
            </a:endParaRPr>
          </a:p>
        </p:txBody>
      </p:sp>
      <p:sp>
        <p:nvSpPr>
          <p:cNvPr id="366" name="Google Shape;366;g74c24162b8_0_0"/>
          <p:cNvSpPr txBox="1">
            <a:spLocks noGrp="1"/>
          </p:cNvSpPr>
          <p:nvPr>
            <p:ph type="body" idx="2"/>
          </p:nvPr>
        </p:nvSpPr>
        <p:spPr>
          <a:xfrm>
            <a:off x="754400" y="1853118"/>
            <a:ext cx="9780900" cy="4569707"/>
          </a:xfrm>
          <a:prstGeom prst="rect">
            <a:avLst/>
          </a:prstGeom>
          <a:noFill/>
          <a:ln>
            <a:noFill/>
          </a:ln>
        </p:spPr>
        <p:txBody>
          <a:bodyPr spcFirstLastPara="1" wrap="square" lIns="91425" tIns="45700" rIns="91425" bIns="45700" anchor="t" anchorCtr="0">
            <a:noAutofit/>
          </a:bodyPr>
          <a:lstStyle/>
          <a:p>
            <a:pPr marL="457200" lvl="0" indent="-320040" algn="l" rtl="0">
              <a:lnSpc>
                <a:spcPct val="100000"/>
              </a:lnSpc>
              <a:spcBef>
                <a:spcPts val="1000"/>
              </a:spcBef>
              <a:spcAft>
                <a:spcPts val="0"/>
              </a:spcAft>
              <a:buSzPts val="1440"/>
              <a:buFont typeface="Arial"/>
              <a:buChar char="❖"/>
            </a:pPr>
            <a:r>
              <a:rPr lang="en-US" b="1">
                <a:latin typeface="Arial"/>
                <a:ea typeface="Arial"/>
                <a:cs typeface="Arial"/>
                <a:sym typeface="Arial"/>
              </a:rPr>
              <a:t>Structure:</a:t>
            </a:r>
            <a:endParaRPr b="1">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Input: 1D array of size 8</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Decision Neural Network: Used for making ingame decision</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Learning Neural Network: Used for training weights</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Experience Replay: Store past experiences - </a:t>
            </a:r>
            <a:r>
              <a:rPr lang="en-US">
                <a:solidFill>
                  <a:srgbClr val="FFFFFF"/>
                </a:solidFill>
                <a:latin typeface="Arial"/>
                <a:ea typeface="Arial"/>
                <a:cs typeface="Arial"/>
                <a:sym typeface="Arial"/>
              </a:rPr>
              <a:t>(S</a:t>
            </a:r>
            <a:r>
              <a:rPr lang="en-US" baseline="-25000">
                <a:solidFill>
                  <a:srgbClr val="FFFFFF"/>
                </a:solidFill>
                <a:latin typeface="Arial"/>
                <a:ea typeface="Arial"/>
                <a:cs typeface="Arial"/>
                <a:sym typeface="Arial"/>
              </a:rPr>
              <a:t>t</a:t>
            </a:r>
            <a:r>
              <a:rPr lang="en-US">
                <a:solidFill>
                  <a:srgbClr val="FFFFFF"/>
                </a:solidFill>
                <a:latin typeface="Arial"/>
                <a:ea typeface="Arial"/>
                <a:cs typeface="Arial"/>
                <a:sym typeface="Arial"/>
              </a:rPr>
              <a:t>, a</a:t>
            </a:r>
            <a:r>
              <a:rPr lang="en-US" baseline="-25000">
                <a:solidFill>
                  <a:srgbClr val="FFFFFF"/>
                </a:solidFill>
                <a:latin typeface="Arial"/>
                <a:ea typeface="Arial"/>
                <a:cs typeface="Arial"/>
                <a:sym typeface="Arial"/>
              </a:rPr>
              <a:t>t</a:t>
            </a:r>
            <a:r>
              <a:rPr lang="en-US">
                <a:solidFill>
                  <a:srgbClr val="FFFFFF"/>
                </a:solidFill>
                <a:latin typeface="Arial"/>
                <a:ea typeface="Arial"/>
                <a:cs typeface="Arial"/>
                <a:sym typeface="Arial"/>
              </a:rPr>
              <a:t>, r, S</a:t>
            </a:r>
            <a:r>
              <a:rPr lang="en-US" baseline="-25000">
                <a:solidFill>
                  <a:srgbClr val="FFFFFF"/>
                </a:solidFill>
                <a:latin typeface="Arial"/>
                <a:ea typeface="Arial"/>
                <a:cs typeface="Arial"/>
                <a:sym typeface="Arial"/>
              </a:rPr>
              <a:t>t+1</a:t>
            </a:r>
            <a:r>
              <a:rPr lang="en-U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457200" lvl="0" indent="-320040" algn="l" rtl="0">
              <a:lnSpc>
                <a:spcPct val="100000"/>
              </a:lnSpc>
              <a:spcBef>
                <a:spcPts val="1000"/>
              </a:spcBef>
              <a:spcAft>
                <a:spcPts val="0"/>
              </a:spcAft>
              <a:buSzPts val="1440"/>
              <a:buFont typeface="Arial"/>
              <a:buChar char="❖"/>
            </a:pPr>
            <a:r>
              <a:rPr lang="en-US" b="1">
                <a:latin typeface="Arial"/>
                <a:ea typeface="Arial"/>
                <a:cs typeface="Arial"/>
                <a:sym typeface="Arial"/>
              </a:rPr>
              <a:t>Hyperparameters:</a:t>
            </a:r>
            <a:endParaRPr b="1">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Batch Size: 32</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Learning frequency: Train learning NN at the end of every game</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Merge frequency: Every 50 games</a:t>
            </a:r>
            <a:endParaRPr>
              <a:latin typeface="Arial"/>
              <a:ea typeface="Arial"/>
              <a:cs typeface="Arial"/>
              <a:sym typeface="Arial"/>
            </a:endParaRPr>
          </a:p>
          <a:p>
            <a:pPr marL="457200" lvl="0" indent="-320040" algn="l" rtl="0">
              <a:lnSpc>
                <a:spcPct val="100000"/>
              </a:lnSpc>
              <a:spcBef>
                <a:spcPts val="1000"/>
              </a:spcBef>
              <a:spcAft>
                <a:spcPts val="0"/>
              </a:spcAft>
              <a:buSzPts val="1440"/>
              <a:buFont typeface="Arial"/>
              <a:buChar char="❖"/>
            </a:pPr>
            <a:r>
              <a:rPr lang="en-US" b="1">
                <a:latin typeface="Arial"/>
                <a:ea typeface="Arial"/>
                <a:cs typeface="Arial"/>
                <a:sym typeface="Arial"/>
              </a:rPr>
              <a:t>Training: </a:t>
            </a:r>
            <a:endParaRPr b="1">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a:latin typeface="Arial"/>
                <a:ea typeface="Arial"/>
                <a:cs typeface="Arial"/>
                <a:sym typeface="Arial"/>
              </a:rPr>
              <a:t>400 games again very easy AI</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74c24162b8_0_12"/>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200"/>
              <a:buNone/>
            </a:pPr>
            <a:r>
              <a:rPr lang="en-US">
                <a:solidFill>
                  <a:schemeClr val="accent3"/>
                </a:solidFill>
                <a:latin typeface="Georgia"/>
                <a:ea typeface="Georgia"/>
                <a:cs typeface="Georgia"/>
                <a:sym typeface="Georgia"/>
              </a:rPr>
              <a:t>DQN Structure</a:t>
            </a:r>
            <a:endParaRPr>
              <a:solidFill>
                <a:schemeClr val="accent3"/>
              </a:solidFill>
              <a:latin typeface="Georgia"/>
              <a:ea typeface="Georgia"/>
              <a:cs typeface="Georgia"/>
              <a:sym typeface="Georgia"/>
            </a:endParaRPr>
          </a:p>
        </p:txBody>
      </p:sp>
      <p:pic>
        <p:nvPicPr>
          <p:cNvPr id="372" name="Google Shape;372;g74c24162b8_0_12"/>
          <p:cNvPicPr preferRelativeResize="0"/>
          <p:nvPr/>
        </p:nvPicPr>
        <p:blipFill rotWithShape="1">
          <a:blip r:embed="rId3">
            <a:alphaModFix/>
          </a:blip>
          <a:srcRect/>
          <a:stretch/>
        </p:blipFill>
        <p:spPr>
          <a:xfrm>
            <a:off x="787063" y="1507768"/>
            <a:ext cx="10617869" cy="47000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74c24162b8_0_6"/>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accent3"/>
                </a:solidFill>
                <a:latin typeface="Georgia"/>
                <a:ea typeface="Georgia"/>
                <a:cs typeface="Georgia"/>
                <a:sym typeface="Georgia"/>
              </a:rPr>
              <a:t>Methodology</a:t>
            </a:r>
            <a:endParaRPr>
              <a:solidFill>
                <a:schemeClr val="accent3"/>
              </a:solidFill>
              <a:latin typeface="Georgia"/>
              <a:ea typeface="Georgia"/>
              <a:cs typeface="Georgia"/>
              <a:sym typeface="Georgia"/>
            </a:endParaRPr>
          </a:p>
        </p:txBody>
      </p:sp>
      <p:sp>
        <p:nvSpPr>
          <p:cNvPr id="378" name="Google Shape;378;g74c24162b8_0_6"/>
          <p:cNvSpPr txBox="1">
            <a:spLocks noGrp="1"/>
          </p:cNvSpPr>
          <p:nvPr>
            <p:ph type="body" idx="1"/>
          </p:nvPr>
        </p:nvSpPr>
        <p:spPr>
          <a:xfrm>
            <a:off x="754400" y="1152918"/>
            <a:ext cx="4396200" cy="576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1000"/>
              </a:spcBef>
              <a:spcAft>
                <a:spcPts val="0"/>
              </a:spcAft>
              <a:buSzPts val="1920"/>
              <a:buNone/>
            </a:pPr>
            <a:r>
              <a:rPr lang="en-US">
                <a:latin typeface="Arial"/>
                <a:ea typeface="Arial"/>
                <a:cs typeface="Arial"/>
                <a:sym typeface="Arial"/>
              </a:rPr>
              <a:t>DQN with CNN</a:t>
            </a:r>
            <a:endParaRPr>
              <a:latin typeface="Arial"/>
              <a:ea typeface="Arial"/>
              <a:cs typeface="Arial"/>
              <a:sym typeface="Arial"/>
            </a:endParaRPr>
          </a:p>
        </p:txBody>
      </p:sp>
      <p:sp>
        <p:nvSpPr>
          <p:cNvPr id="379" name="Google Shape;379;g74c24162b8_0_6"/>
          <p:cNvSpPr txBox="1">
            <a:spLocks noGrp="1"/>
          </p:cNvSpPr>
          <p:nvPr>
            <p:ph type="body" idx="2"/>
          </p:nvPr>
        </p:nvSpPr>
        <p:spPr>
          <a:xfrm>
            <a:off x="754400" y="1853118"/>
            <a:ext cx="9780900" cy="4371000"/>
          </a:xfrm>
          <a:prstGeom prst="rect">
            <a:avLst/>
          </a:prstGeom>
          <a:noFill/>
          <a:ln>
            <a:noFill/>
          </a:ln>
        </p:spPr>
        <p:txBody>
          <a:bodyPr spcFirstLastPara="1" wrap="square" lIns="91425" tIns="45700" rIns="91425" bIns="45700" anchor="t" anchorCtr="0">
            <a:noAutofit/>
          </a:bodyPr>
          <a:lstStyle/>
          <a:p>
            <a:pPr marL="457200" lvl="0" indent="-320040" algn="l" rtl="0">
              <a:lnSpc>
                <a:spcPct val="100000"/>
              </a:lnSpc>
              <a:spcBef>
                <a:spcPts val="1000"/>
              </a:spcBef>
              <a:spcAft>
                <a:spcPts val="0"/>
              </a:spcAft>
              <a:buSzPts val="1440"/>
              <a:buFont typeface="Arial"/>
              <a:buChar char="❖"/>
            </a:pPr>
            <a:r>
              <a:rPr lang="en-US" sz="2200">
                <a:latin typeface="Arial"/>
                <a:ea typeface="Arial"/>
                <a:cs typeface="Arial"/>
                <a:sym typeface="Arial"/>
              </a:rPr>
              <a:t>Structure</a:t>
            </a:r>
            <a:r>
              <a:rPr lang="en-US">
                <a:latin typeface="Arial"/>
                <a:ea typeface="Arial"/>
                <a:cs typeface="Arial"/>
                <a:sym typeface="Arial"/>
              </a:rPr>
              <a:t>:</a:t>
            </a:r>
            <a:endParaRPr>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Input: Images of size (64 x 64 x 3)</a:t>
            </a:r>
            <a:endParaRPr sz="18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Decision NN and Learning NN are both convolutional neural network</a:t>
            </a:r>
            <a:endParaRPr sz="18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Experience Replay: Store past experiences - </a:t>
            </a:r>
            <a:r>
              <a:rPr lang="en-US" sz="1800">
                <a:solidFill>
                  <a:srgbClr val="FFFFFF"/>
                </a:solidFill>
                <a:latin typeface="Arial"/>
                <a:ea typeface="Arial"/>
                <a:cs typeface="Arial"/>
                <a:sym typeface="Arial"/>
              </a:rPr>
              <a:t>(S</a:t>
            </a:r>
            <a:r>
              <a:rPr lang="en-US" sz="1800" baseline="-25000">
                <a:solidFill>
                  <a:srgbClr val="FFFFFF"/>
                </a:solidFill>
                <a:latin typeface="Arial"/>
                <a:ea typeface="Arial"/>
                <a:cs typeface="Arial"/>
                <a:sym typeface="Arial"/>
              </a:rPr>
              <a:t>t</a:t>
            </a:r>
            <a:r>
              <a:rPr lang="en-US" sz="1800">
                <a:solidFill>
                  <a:srgbClr val="FFFFFF"/>
                </a:solidFill>
                <a:latin typeface="Arial"/>
                <a:ea typeface="Arial"/>
                <a:cs typeface="Arial"/>
                <a:sym typeface="Arial"/>
              </a:rPr>
              <a:t>, a</a:t>
            </a:r>
            <a:r>
              <a:rPr lang="en-US" sz="1800" baseline="-25000">
                <a:solidFill>
                  <a:srgbClr val="FFFFFF"/>
                </a:solidFill>
                <a:latin typeface="Arial"/>
                <a:ea typeface="Arial"/>
                <a:cs typeface="Arial"/>
                <a:sym typeface="Arial"/>
              </a:rPr>
              <a:t>t</a:t>
            </a:r>
            <a:r>
              <a:rPr lang="en-US" sz="1800">
                <a:solidFill>
                  <a:srgbClr val="FFFFFF"/>
                </a:solidFill>
                <a:latin typeface="Arial"/>
                <a:ea typeface="Arial"/>
                <a:cs typeface="Arial"/>
                <a:sym typeface="Arial"/>
              </a:rPr>
              <a:t>, r, S</a:t>
            </a:r>
            <a:r>
              <a:rPr lang="en-US" sz="1800" baseline="-25000">
                <a:solidFill>
                  <a:srgbClr val="FFFFFF"/>
                </a:solidFill>
                <a:latin typeface="Arial"/>
                <a:ea typeface="Arial"/>
                <a:cs typeface="Arial"/>
                <a:sym typeface="Arial"/>
              </a:rPr>
              <a:t>t+1</a:t>
            </a:r>
            <a:r>
              <a:rPr lang="en-US"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a:p>
            <a:pPr marL="457200" lvl="0" indent="-320040" algn="l" rtl="0">
              <a:lnSpc>
                <a:spcPct val="100000"/>
              </a:lnSpc>
              <a:spcBef>
                <a:spcPts val="1000"/>
              </a:spcBef>
              <a:spcAft>
                <a:spcPts val="0"/>
              </a:spcAft>
              <a:buSzPts val="1440"/>
              <a:buFont typeface="Arial"/>
              <a:buChar char="❖"/>
            </a:pPr>
            <a:r>
              <a:rPr lang="en-US" sz="2200">
                <a:latin typeface="Arial"/>
                <a:ea typeface="Arial"/>
                <a:cs typeface="Arial"/>
                <a:sym typeface="Arial"/>
              </a:rPr>
              <a:t>Hyperparameters:</a:t>
            </a:r>
            <a:endParaRPr sz="22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Batch Size: 32</a:t>
            </a:r>
            <a:endParaRPr sz="18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Learning frequency: Train learning NN at the end of every game</a:t>
            </a:r>
            <a:endParaRPr sz="18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Merge frequency: Every 30 games</a:t>
            </a:r>
            <a:endParaRPr sz="1800">
              <a:latin typeface="Arial"/>
              <a:ea typeface="Arial"/>
              <a:cs typeface="Arial"/>
              <a:sym typeface="Arial"/>
            </a:endParaRPr>
          </a:p>
          <a:p>
            <a:pPr marL="457200" lvl="0" indent="-320040" algn="l" rtl="0">
              <a:lnSpc>
                <a:spcPct val="100000"/>
              </a:lnSpc>
              <a:spcBef>
                <a:spcPts val="1000"/>
              </a:spcBef>
              <a:spcAft>
                <a:spcPts val="0"/>
              </a:spcAft>
              <a:buSzPts val="1440"/>
              <a:buFont typeface="Arial"/>
              <a:buChar char="❖"/>
            </a:pPr>
            <a:r>
              <a:rPr lang="en-US" sz="2200">
                <a:latin typeface="Arial"/>
                <a:ea typeface="Arial"/>
                <a:cs typeface="Arial"/>
                <a:sym typeface="Arial"/>
              </a:rPr>
              <a:t>Training: </a:t>
            </a:r>
            <a:endParaRPr sz="2200">
              <a:latin typeface="Arial"/>
              <a:ea typeface="Arial"/>
              <a:cs typeface="Arial"/>
              <a:sym typeface="Arial"/>
            </a:endParaRPr>
          </a:p>
          <a:p>
            <a:pPr marL="914400" lvl="1" indent="-309880" algn="l" rtl="0">
              <a:lnSpc>
                <a:spcPct val="150000"/>
              </a:lnSpc>
              <a:spcBef>
                <a:spcPts val="0"/>
              </a:spcBef>
              <a:spcAft>
                <a:spcPts val="0"/>
              </a:spcAft>
              <a:buSzPts val="1280"/>
              <a:buFont typeface="Arial"/>
              <a:buChar char="➢"/>
            </a:pPr>
            <a:r>
              <a:rPr lang="en-US" sz="1800">
                <a:latin typeface="Arial"/>
                <a:ea typeface="Arial"/>
                <a:cs typeface="Arial"/>
                <a:sym typeface="Arial"/>
              </a:rPr>
              <a:t>500 games again very easy AI</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8145aa9a53_4_9"/>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accent3"/>
                </a:solidFill>
                <a:latin typeface="Georgia"/>
                <a:ea typeface="Georgia"/>
                <a:cs typeface="Georgia"/>
                <a:sym typeface="Georgia"/>
              </a:rPr>
              <a:t>Results Analysis</a:t>
            </a:r>
            <a:endParaRPr>
              <a:solidFill>
                <a:schemeClr val="accent3"/>
              </a:solidFill>
              <a:latin typeface="Georgia"/>
              <a:ea typeface="Georgia"/>
              <a:cs typeface="Georgia"/>
              <a:sym typeface="Georgia"/>
            </a:endParaRPr>
          </a:p>
        </p:txBody>
      </p:sp>
      <p:sp>
        <p:nvSpPr>
          <p:cNvPr id="385" name="Google Shape;385;g8145aa9a53_4_9"/>
          <p:cNvSpPr txBox="1">
            <a:spLocks noGrp="1"/>
          </p:cNvSpPr>
          <p:nvPr>
            <p:ph type="body" idx="1"/>
          </p:nvPr>
        </p:nvSpPr>
        <p:spPr>
          <a:xfrm>
            <a:off x="723500" y="1088022"/>
            <a:ext cx="4396200" cy="576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1000"/>
              </a:spcBef>
              <a:spcAft>
                <a:spcPts val="0"/>
              </a:spcAft>
              <a:buSzPts val="1920"/>
              <a:buNone/>
            </a:pPr>
            <a:r>
              <a:rPr lang="en-US">
                <a:solidFill>
                  <a:srgbClr val="86D1D8"/>
                </a:solidFill>
                <a:latin typeface="Arial"/>
                <a:ea typeface="Arial"/>
                <a:cs typeface="Arial"/>
                <a:sym typeface="Arial"/>
              </a:rPr>
              <a:t>Improvement</a:t>
            </a:r>
            <a:endParaRPr>
              <a:latin typeface="Arial"/>
              <a:ea typeface="Arial"/>
              <a:cs typeface="Arial"/>
              <a:sym typeface="Arial"/>
            </a:endParaRPr>
          </a:p>
        </p:txBody>
      </p:sp>
      <p:sp>
        <p:nvSpPr>
          <p:cNvPr id="386" name="Google Shape;386;g8145aa9a53_4_9"/>
          <p:cNvSpPr txBox="1">
            <a:spLocks noGrp="1"/>
          </p:cNvSpPr>
          <p:nvPr>
            <p:ph type="body" idx="1"/>
          </p:nvPr>
        </p:nvSpPr>
        <p:spPr>
          <a:xfrm>
            <a:off x="646100" y="1712072"/>
            <a:ext cx="8947200" cy="41958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1000"/>
              </a:spcBef>
              <a:spcAft>
                <a:spcPts val="0"/>
              </a:spcAft>
              <a:buSzPts val="1800"/>
              <a:buFont typeface="Arial"/>
              <a:buChar char="❖"/>
            </a:pPr>
            <a:r>
              <a:rPr lang="en-US" sz="2200">
                <a:latin typeface="Arial"/>
                <a:ea typeface="Arial"/>
                <a:cs typeface="Arial"/>
                <a:sym typeface="Arial"/>
              </a:rPr>
              <a:t>Q-Learning</a:t>
            </a:r>
            <a:endParaRPr sz="22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800" b="0">
                <a:latin typeface="Arial"/>
                <a:ea typeface="Arial"/>
                <a:cs typeface="Arial"/>
                <a:sym typeface="Arial"/>
              </a:rPr>
              <a:t>Improved result with better state representation</a:t>
            </a:r>
            <a:endParaRPr sz="1800" b="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800" b="0">
                <a:latin typeface="Arial"/>
                <a:ea typeface="Arial"/>
                <a:cs typeface="Arial"/>
                <a:sym typeface="Arial"/>
              </a:rPr>
              <a:t>Refined actions to further improve performance</a:t>
            </a:r>
            <a:endParaRPr sz="1800" b="0">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sz="2200">
                <a:latin typeface="Arial"/>
                <a:ea typeface="Arial"/>
                <a:cs typeface="Arial"/>
                <a:sym typeface="Arial"/>
              </a:rPr>
              <a:t>DQN</a:t>
            </a:r>
            <a:endParaRPr sz="22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b="0">
                <a:latin typeface="Arial"/>
                <a:ea typeface="Arial"/>
                <a:cs typeface="Arial"/>
                <a:sym typeface="Arial"/>
              </a:rPr>
              <a:t>Input changed from 1D array to images representing game state</a:t>
            </a:r>
            <a:endParaRPr sz="1800" b="0">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sz="2200">
                <a:latin typeface="Arial"/>
                <a:ea typeface="Arial"/>
                <a:cs typeface="Arial"/>
                <a:sym typeface="Arial"/>
              </a:rPr>
              <a:t>CNN</a:t>
            </a:r>
            <a:endParaRPr sz="22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800" b="0">
                <a:latin typeface="Arial"/>
                <a:ea typeface="Arial"/>
                <a:cs typeface="Arial"/>
                <a:sym typeface="Arial"/>
              </a:rPr>
              <a:t>Features Design</a:t>
            </a:r>
            <a:endParaRPr sz="1800" b="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800" b="0">
                <a:latin typeface="Arial"/>
                <a:ea typeface="Arial"/>
                <a:cs typeface="Arial"/>
                <a:sym typeface="Arial"/>
              </a:rPr>
              <a:t>Tuning Structure &amp; Hyperparameters</a:t>
            </a:r>
            <a:endParaRPr sz="1800" b="0">
              <a:latin typeface="Arial"/>
              <a:ea typeface="Arial"/>
              <a:cs typeface="Arial"/>
              <a:sym typeface="Arial"/>
            </a:endParaRPr>
          </a:p>
          <a:p>
            <a:pPr marL="457200" lvl="0" indent="-342900" algn="l" rtl="0">
              <a:lnSpc>
                <a:spcPct val="100000"/>
              </a:lnSpc>
              <a:spcBef>
                <a:spcPts val="0"/>
              </a:spcBef>
              <a:spcAft>
                <a:spcPts val="0"/>
              </a:spcAft>
              <a:buSzPts val="1800"/>
              <a:buFont typeface="Arial"/>
              <a:buChar char="❖"/>
            </a:pPr>
            <a:r>
              <a:rPr lang="en-US" sz="2200">
                <a:latin typeface="Arial"/>
                <a:ea typeface="Arial"/>
                <a:cs typeface="Arial"/>
                <a:sym typeface="Arial"/>
              </a:rPr>
              <a:t>Behavior Tree</a:t>
            </a:r>
            <a:endParaRPr sz="22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US" sz="1800" b="0">
                <a:latin typeface="Arial"/>
                <a:ea typeface="Arial"/>
                <a:cs typeface="Arial"/>
                <a:sym typeface="Arial"/>
              </a:rPr>
              <a:t>Coarse-Grained “Action”</a:t>
            </a:r>
            <a:endParaRPr sz="1800" b="0">
              <a:latin typeface="Arial"/>
              <a:ea typeface="Arial"/>
              <a:cs typeface="Arial"/>
              <a:sym typeface="Arial"/>
            </a:endParaRPr>
          </a:p>
          <a:p>
            <a:pPr marL="457200" lvl="0" indent="-228600" algn="l" rtl="0">
              <a:lnSpc>
                <a:spcPct val="150000"/>
              </a:lnSpc>
              <a:spcBef>
                <a:spcPts val="1000"/>
              </a:spcBef>
              <a:spcAft>
                <a:spcPts val="0"/>
              </a:spcAft>
              <a:buSzPts val="2400"/>
              <a:buFont typeface="Arial"/>
              <a:buNone/>
            </a:pPr>
            <a:endParaRPr sz="2400">
              <a:latin typeface="Arial"/>
              <a:ea typeface="Arial"/>
              <a:cs typeface="Arial"/>
              <a:sym typeface="Arial"/>
            </a:endParaRPr>
          </a:p>
        </p:txBody>
      </p:sp>
      <p:sp>
        <p:nvSpPr>
          <p:cNvPr id="387" name="Google Shape;387;g8145aa9a53_4_9"/>
          <p:cNvSpPr txBox="1"/>
          <p:nvPr/>
        </p:nvSpPr>
        <p:spPr>
          <a:xfrm>
            <a:off x="6680062" y="5766825"/>
            <a:ext cx="3306900" cy="5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Century Gothic"/>
                <a:ea typeface="Century Gothic"/>
                <a:cs typeface="Century Gothic"/>
                <a:sym typeface="Century Gothic"/>
              </a:rPr>
              <a:t>E.g. Behavior Tree for </a:t>
            </a:r>
            <a:r>
              <a:rPr lang="en-US" sz="1400" b="0" i="0" u="none" strike="noStrike" cap="none">
                <a:solidFill>
                  <a:schemeClr val="lt1"/>
                </a:solidFill>
                <a:latin typeface="Century Gothic"/>
                <a:ea typeface="Century Gothic"/>
                <a:cs typeface="Century Gothic"/>
                <a:sym typeface="Century Gothic"/>
              </a:rPr>
              <a:t>Harass in SCII</a:t>
            </a:r>
            <a:endParaRPr sz="14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768a4668eb_1_5"/>
          <p:cNvSpPr txBox="1">
            <a:spLocks noGrp="1"/>
          </p:cNvSpPr>
          <p:nvPr>
            <p:ph type="body" idx="1"/>
          </p:nvPr>
        </p:nvSpPr>
        <p:spPr>
          <a:xfrm>
            <a:off x="784697" y="1331100"/>
            <a:ext cx="8947200" cy="4195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40"/>
              <a:buNone/>
            </a:pPr>
            <a:r>
              <a:rPr lang="en-US" sz="2400">
                <a:solidFill>
                  <a:srgbClr val="86D1D8"/>
                </a:solidFill>
                <a:latin typeface="Arial"/>
                <a:ea typeface="Arial"/>
                <a:cs typeface="Arial"/>
                <a:sym typeface="Arial"/>
              </a:rPr>
              <a:t>Combination</a:t>
            </a:r>
            <a:endParaRPr sz="1800">
              <a:latin typeface="Arial"/>
              <a:ea typeface="Arial"/>
              <a:cs typeface="Arial"/>
              <a:sym typeface="Arial"/>
            </a:endParaRPr>
          </a:p>
          <a:p>
            <a:pPr marL="457200" lvl="0" indent="-342900" algn="l" rtl="0">
              <a:lnSpc>
                <a:spcPct val="150000"/>
              </a:lnSpc>
              <a:spcBef>
                <a:spcPts val="1000"/>
              </a:spcBef>
              <a:spcAft>
                <a:spcPts val="0"/>
              </a:spcAft>
              <a:buSzPts val="1800"/>
              <a:buFont typeface="Arial"/>
              <a:buChar char="❖"/>
            </a:pPr>
            <a:r>
              <a:rPr lang="en-US" sz="2200" b="1">
                <a:latin typeface="Arial"/>
                <a:ea typeface="Arial"/>
                <a:cs typeface="Arial"/>
                <a:sym typeface="Arial"/>
              </a:rPr>
              <a:t>Try to Combine Different Parts within Modular Architecture</a:t>
            </a:r>
            <a:endParaRPr sz="22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Scheduler</a:t>
            </a:r>
            <a:endParaRPr>
              <a:latin typeface="Arial"/>
              <a:ea typeface="Arial"/>
              <a:cs typeface="Arial"/>
              <a:sym typeface="Arial"/>
            </a:endParaRPr>
          </a:p>
          <a:p>
            <a:pPr marL="1371600" lvl="2" indent="-320039" algn="l" rtl="0">
              <a:lnSpc>
                <a:spcPct val="150000"/>
              </a:lnSpc>
              <a:spcBef>
                <a:spcPts val="0"/>
              </a:spcBef>
              <a:spcAft>
                <a:spcPts val="0"/>
              </a:spcAft>
              <a:buSzPts val="1440"/>
              <a:buFont typeface="Arial"/>
              <a:buChar char="■"/>
            </a:pPr>
            <a:r>
              <a:rPr lang="en-US">
                <a:latin typeface="Arial"/>
                <a:ea typeface="Arial"/>
                <a:cs typeface="Arial"/>
                <a:sym typeface="Arial"/>
              </a:rPr>
              <a:t>Select “Macro”</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Updater</a:t>
            </a:r>
            <a:endParaRPr>
              <a:latin typeface="Arial"/>
              <a:ea typeface="Arial"/>
              <a:cs typeface="Arial"/>
              <a:sym typeface="Arial"/>
            </a:endParaRPr>
          </a:p>
          <a:p>
            <a:pPr marL="1371600" lvl="2" indent="-320039" algn="l" rtl="0">
              <a:lnSpc>
                <a:spcPct val="150000"/>
              </a:lnSpc>
              <a:spcBef>
                <a:spcPts val="0"/>
              </a:spcBef>
              <a:spcAft>
                <a:spcPts val="0"/>
              </a:spcAft>
              <a:buSzPts val="1440"/>
              <a:buFont typeface="Arial"/>
              <a:buChar char="■"/>
            </a:pPr>
            <a:r>
              <a:rPr lang="en-US">
                <a:latin typeface="Arial"/>
                <a:ea typeface="Arial"/>
                <a:cs typeface="Arial"/>
                <a:sym typeface="Arial"/>
              </a:rPr>
              <a:t>“Macro” to “Micro”</a:t>
            </a:r>
            <a:endParaRPr>
              <a:latin typeface="Arial"/>
              <a:ea typeface="Arial"/>
              <a:cs typeface="Arial"/>
              <a:sym typeface="Arial"/>
            </a:endParaRPr>
          </a:p>
          <a:p>
            <a:pPr marL="1371600" lvl="2" indent="-320039" algn="l" rtl="0">
              <a:lnSpc>
                <a:spcPct val="150000"/>
              </a:lnSpc>
              <a:spcBef>
                <a:spcPts val="0"/>
              </a:spcBef>
              <a:spcAft>
                <a:spcPts val="0"/>
              </a:spcAft>
              <a:buSzPts val="1440"/>
              <a:buFont typeface="Arial"/>
              <a:buChar char="■"/>
            </a:pPr>
            <a:r>
              <a:rPr lang="en-US">
                <a:latin typeface="Arial"/>
                <a:ea typeface="Arial"/>
                <a:cs typeface="Arial"/>
                <a:sym typeface="Arial"/>
              </a:rPr>
              <a:t>Env Observation</a:t>
            </a:r>
            <a:endParaRPr>
              <a:latin typeface="Arial"/>
              <a:ea typeface="Arial"/>
              <a:cs typeface="Arial"/>
              <a:sym typeface="Arial"/>
            </a:endParaRPr>
          </a:p>
        </p:txBody>
      </p:sp>
      <p:pic>
        <p:nvPicPr>
          <p:cNvPr id="393" name="Google Shape;393;g768a4668eb_1_5"/>
          <p:cNvPicPr preferRelativeResize="0"/>
          <p:nvPr/>
        </p:nvPicPr>
        <p:blipFill rotWithShape="1">
          <a:blip r:embed="rId3">
            <a:alphaModFix/>
          </a:blip>
          <a:srcRect/>
          <a:stretch/>
        </p:blipFill>
        <p:spPr>
          <a:xfrm>
            <a:off x="5098041" y="2924550"/>
            <a:ext cx="5721275" cy="2917325"/>
          </a:xfrm>
          <a:prstGeom prst="rect">
            <a:avLst/>
          </a:prstGeom>
          <a:noFill/>
          <a:ln>
            <a:noFill/>
          </a:ln>
        </p:spPr>
      </p:pic>
      <p:sp>
        <p:nvSpPr>
          <p:cNvPr id="394" name="Google Shape;394;g768a4668eb_1_5"/>
          <p:cNvSpPr txBox="1"/>
          <p:nvPr/>
        </p:nvSpPr>
        <p:spPr>
          <a:xfrm>
            <a:off x="6614542" y="6051457"/>
            <a:ext cx="2933400" cy="3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Ref: </a:t>
            </a:r>
            <a:r>
              <a:rPr lang="en-US" sz="1400" b="0" i="0" u="sng" strike="noStrike" cap="none">
                <a:solidFill>
                  <a:srgbClr val="FFFFFF"/>
                </a:solidFill>
                <a:latin typeface="Times New Roman"/>
                <a:ea typeface="Times New Roman"/>
                <a:cs typeface="Times New Roman"/>
                <a:sym typeface="Times New Roman"/>
                <a:hlinkClick r:id="rId4"/>
              </a:rPr>
              <a:t>https://arxiv.org/abs/1811.03555</a:t>
            </a:r>
            <a:endParaRPr sz="1400" b="0" i="0" u="none" strike="noStrike" cap="none">
              <a:solidFill>
                <a:srgbClr val="FFFFFF"/>
              </a:solidFill>
              <a:latin typeface="Times New Roman"/>
              <a:ea typeface="Times New Roman"/>
              <a:cs typeface="Times New Roman"/>
              <a:sym typeface="Times New Roman"/>
            </a:endParaRPr>
          </a:p>
        </p:txBody>
      </p:sp>
      <p:sp>
        <p:nvSpPr>
          <p:cNvPr id="395" name="Google Shape;395;g768a4668eb_1_5"/>
          <p:cNvSpPr txBox="1">
            <a:spLocks noGrp="1"/>
          </p:cNvSpPr>
          <p:nvPr>
            <p:ph type="title"/>
          </p:nvPr>
        </p:nvSpPr>
        <p:spPr>
          <a:xfrm>
            <a:off x="645786" y="452843"/>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a:solidFill>
                  <a:schemeClr val="accent3"/>
                </a:solidFill>
                <a:latin typeface="Georgia"/>
                <a:ea typeface="Georgia"/>
                <a:cs typeface="Georgia"/>
                <a:sym typeface="Georgia"/>
              </a:rPr>
              <a:t>Next Step</a:t>
            </a:r>
            <a:endParaRPr>
              <a:solidFill>
                <a:schemeClr val="accent3"/>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8145aa9a53_1_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a:solidFill>
                  <a:srgbClr val="F1C232"/>
                </a:solidFill>
                <a:latin typeface="Georgia"/>
                <a:ea typeface="Georgia"/>
                <a:cs typeface="Georgia"/>
                <a:sym typeface="Georgia"/>
              </a:rPr>
              <a:t>Demo</a:t>
            </a:r>
            <a:endParaRPr/>
          </a:p>
        </p:txBody>
      </p:sp>
      <p:sp>
        <p:nvSpPr>
          <p:cNvPr id="401" name="Google Shape;401;g8145aa9a53_1_0"/>
          <p:cNvSpPr txBox="1">
            <a:spLocks noGrp="1"/>
          </p:cNvSpPr>
          <p:nvPr>
            <p:ph type="body" idx="1"/>
          </p:nvPr>
        </p:nvSpPr>
        <p:spPr>
          <a:xfrm>
            <a:off x="1103312" y="2052918"/>
            <a:ext cx="8946600" cy="419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40"/>
              <a:buNone/>
            </a:pPr>
            <a:r>
              <a:rPr lang="en-US" u="sng">
                <a:solidFill>
                  <a:schemeClr val="hlink"/>
                </a:solidFill>
                <a:hlinkClick r:id="rId3"/>
              </a:rPr>
              <a:t>https://youtu.be/WbMoaGDJh4E</a:t>
            </a:r>
            <a:endParaRPr/>
          </a:p>
          <a:p>
            <a:pPr marL="0" lvl="0" indent="0" algn="l" rtl="0">
              <a:lnSpc>
                <a:spcPct val="100000"/>
              </a:lnSpc>
              <a:spcBef>
                <a:spcPts val="1000"/>
              </a:spcBef>
              <a:spcAft>
                <a:spcPts val="0"/>
              </a:spcAft>
              <a:buSzPts val="1440"/>
              <a:buNone/>
            </a:pPr>
            <a:endParaRPr/>
          </a:p>
          <a:p>
            <a:pPr marL="0" lvl="0" indent="0" algn="l" rtl="0">
              <a:lnSpc>
                <a:spcPct val="100000"/>
              </a:lnSpc>
              <a:spcBef>
                <a:spcPts val="1000"/>
              </a:spcBef>
              <a:spcAft>
                <a:spcPts val="0"/>
              </a:spcAft>
              <a:buSzPts val="1440"/>
              <a:buNone/>
            </a:pPr>
            <a:endParaRPr/>
          </a:p>
          <a:p>
            <a:pPr marL="0" lvl="0" indent="0" algn="l" rtl="0">
              <a:lnSpc>
                <a:spcPct val="100000"/>
              </a:lnSpc>
              <a:spcBef>
                <a:spcPts val="1000"/>
              </a:spcBef>
              <a:spcAft>
                <a:spcPts val="0"/>
              </a:spcAft>
              <a:buSzPts val="1440"/>
              <a:buNone/>
            </a:pPr>
            <a:r>
              <a:rPr lang="en-US" u="sng">
                <a:solidFill>
                  <a:schemeClr val="hlink"/>
                </a:solidFill>
                <a:hlinkClick r:id="rId4"/>
              </a:rPr>
              <a:t>https://drive.google.com/file/d/1iWq6LP822zH_EFJsW0jfhE6gFfTE0jKE/view?usp=sharing</a:t>
            </a:r>
            <a:endParaRPr/>
          </a:p>
          <a:p>
            <a:pPr marL="0" lvl="0" indent="0" algn="l" rtl="0">
              <a:lnSpc>
                <a:spcPct val="100000"/>
              </a:lnSpc>
              <a:spcBef>
                <a:spcPts val="1000"/>
              </a:spcBef>
              <a:spcAft>
                <a:spcPts val="0"/>
              </a:spcAft>
              <a:buSzPts val="144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1"/>
          <p:cNvSpPr txBox="1">
            <a:spLocks noGrp="1"/>
          </p:cNvSpPr>
          <p:nvPr>
            <p:ph type="title"/>
          </p:nvPr>
        </p:nvSpPr>
        <p:spPr>
          <a:xfrm>
            <a:off x="646111" y="452718"/>
            <a:ext cx="9404723" cy="8293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None/>
            </a:pPr>
            <a:r>
              <a:rPr lang="en-US" b="1">
                <a:solidFill>
                  <a:schemeClr val="accent3"/>
                </a:solidFill>
                <a:latin typeface="Georgia"/>
                <a:ea typeface="Georgia"/>
                <a:cs typeface="Georgia"/>
                <a:sym typeface="Georgia"/>
              </a:rPr>
              <a:t>Catalogue</a:t>
            </a:r>
            <a:endParaRPr b="1">
              <a:solidFill>
                <a:schemeClr val="accent3"/>
              </a:solidFill>
              <a:latin typeface="Georgia"/>
              <a:ea typeface="Georgia"/>
              <a:cs typeface="Georgia"/>
              <a:sym typeface="Georgia"/>
            </a:endParaRPr>
          </a:p>
        </p:txBody>
      </p:sp>
      <p:sp>
        <p:nvSpPr>
          <p:cNvPr id="292" name="Google Shape;292;p21"/>
          <p:cNvSpPr txBox="1">
            <a:spLocks noGrp="1"/>
          </p:cNvSpPr>
          <p:nvPr>
            <p:ph type="body" idx="1"/>
          </p:nvPr>
        </p:nvSpPr>
        <p:spPr>
          <a:xfrm>
            <a:off x="1102936" y="1282045"/>
            <a:ext cx="9172280" cy="5222449"/>
          </a:xfrm>
          <a:prstGeom prst="rect">
            <a:avLst/>
          </a:prstGeom>
          <a:noFill/>
          <a:ln>
            <a:noFill/>
          </a:ln>
        </p:spPr>
        <p:txBody>
          <a:bodyPr spcFirstLastPara="1" wrap="square" lIns="91425" tIns="45700" rIns="91425" bIns="45700" anchor="t" anchorCtr="0">
            <a:normAutofit/>
          </a:bodyPr>
          <a:lstStyle/>
          <a:p>
            <a:pPr marL="342900" lvl="0" indent="-317500" algn="l" rtl="0">
              <a:lnSpc>
                <a:spcPct val="150000"/>
              </a:lnSpc>
              <a:spcBef>
                <a:spcPts val="0"/>
              </a:spcBef>
              <a:spcAft>
                <a:spcPts val="0"/>
              </a:spcAft>
              <a:buSzPts val="2400"/>
              <a:buFont typeface="Noto Sans Symbols"/>
              <a:buChar char="❖"/>
            </a:pPr>
            <a:r>
              <a:rPr lang="en-US" sz="2400" b="1">
                <a:latin typeface="Arial"/>
                <a:ea typeface="Arial"/>
                <a:cs typeface="Arial"/>
                <a:sym typeface="Arial"/>
              </a:rPr>
              <a:t>Introduction</a:t>
            </a:r>
            <a:endParaRPr sz="24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Overview of Game</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Current Game We Play</a:t>
            </a:r>
            <a:endParaRPr>
              <a:latin typeface="Arial"/>
              <a:ea typeface="Arial"/>
              <a:cs typeface="Arial"/>
              <a:sym typeface="Arial"/>
            </a:endParaRPr>
          </a:p>
          <a:p>
            <a:pPr marL="342900" lvl="0" indent="-317500" algn="l" rtl="0">
              <a:lnSpc>
                <a:spcPct val="150000"/>
              </a:lnSpc>
              <a:spcBef>
                <a:spcPts val="0"/>
              </a:spcBef>
              <a:spcAft>
                <a:spcPts val="0"/>
              </a:spcAft>
              <a:buSzPts val="2400"/>
              <a:buFont typeface="Noto Sans Symbols"/>
              <a:buChar char="❖"/>
            </a:pPr>
            <a:r>
              <a:rPr lang="en-US" sz="2400" b="1">
                <a:latin typeface="Arial"/>
                <a:ea typeface="Arial"/>
                <a:cs typeface="Arial"/>
                <a:sym typeface="Arial"/>
              </a:rPr>
              <a:t>Methodology</a:t>
            </a:r>
            <a:endParaRPr sz="24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Behavior Tree</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CNN</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Q-learning</a:t>
            </a:r>
            <a:endParaRPr>
              <a:latin typeface="Arial"/>
              <a:ea typeface="Arial"/>
              <a:cs typeface="Arial"/>
              <a:sym typeface="Arial"/>
            </a:endParaRPr>
          </a:p>
          <a:p>
            <a:pPr marL="342900" lvl="0" indent="-317500" algn="l" rtl="0">
              <a:lnSpc>
                <a:spcPct val="150000"/>
              </a:lnSpc>
              <a:spcBef>
                <a:spcPts val="0"/>
              </a:spcBef>
              <a:spcAft>
                <a:spcPts val="0"/>
              </a:spcAft>
              <a:buSzPts val="2400"/>
              <a:buFont typeface="Noto Sans Symbols"/>
              <a:buChar char="❖"/>
            </a:pPr>
            <a:r>
              <a:rPr lang="en-US" sz="2400" b="1">
                <a:latin typeface="Arial"/>
                <a:ea typeface="Arial"/>
                <a:cs typeface="Arial"/>
                <a:sym typeface="Arial"/>
              </a:rPr>
              <a:t>Result &amp; Analysis</a:t>
            </a:r>
            <a:endParaRPr sz="24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Demo</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Win Rate</a:t>
            </a:r>
            <a:endParaRPr>
              <a:latin typeface="Arial"/>
              <a:ea typeface="Arial"/>
              <a:cs typeface="Arial"/>
              <a:sym typeface="Arial"/>
            </a:endParaRPr>
          </a:p>
          <a:p>
            <a:pPr marL="342900" lvl="0" indent="-317500" algn="l" rtl="0">
              <a:lnSpc>
                <a:spcPct val="150000"/>
              </a:lnSpc>
              <a:spcBef>
                <a:spcPts val="0"/>
              </a:spcBef>
              <a:spcAft>
                <a:spcPts val="0"/>
              </a:spcAft>
              <a:buSzPts val="2400"/>
              <a:buFont typeface="Noto Sans Symbols"/>
              <a:buChar char="❖"/>
            </a:pPr>
            <a:r>
              <a:rPr lang="en-US" sz="2400" b="1">
                <a:latin typeface="Arial"/>
                <a:ea typeface="Arial"/>
                <a:cs typeface="Arial"/>
                <a:sym typeface="Arial"/>
              </a:rPr>
              <a:t>Future Work</a:t>
            </a:r>
            <a:endParaRPr sz="2400" b="1">
              <a:latin typeface="Arial"/>
              <a:ea typeface="Arial"/>
              <a:cs typeface="Arial"/>
              <a:sym typeface="Arial"/>
            </a:endParaRPr>
          </a:p>
          <a:p>
            <a:pPr marL="914400" lvl="1" indent="-228600" algn="l" rtl="0">
              <a:lnSpc>
                <a:spcPct val="90000"/>
              </a:lnSpc>
              <a:spcBef>
                <a:spcPts val="1000"/>
              </a:spcBef>
              <a:spcAft>
                <a:spcPts val="0"/>
              </a:spcAft>
              <a:buSzPts val="144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2"/>
          <p:cNvSpPr txBox="1">
            <a:spLocks noGrp="1"/>
          </p:cNvSpPr>
          <p:nvPr>
            <p:ph type="title"/>
          </p:nvPr>
        </p:nvSpPr>
        <p:spPr>
          <a:xfrm>
            <a:off x="655538" y="390210"/>
            <a:ext cx="9845922" cy="12441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sz="4400" b="1">
                <a:solidFill>
                  <a:schemeClr val="accent3"/>
                </a:solidFill>
                <a:latin typeface="Georgia"/>
                <a:ea typeface="Georgia"/>
                <a:cs typeface="Georgia"/>
                <a:sym typeface="Georgia"/>
              </a:rPr>
              <a:t>Introduction</a:t>
            </a:r>
            <a:endParaRPr sz="4400" b="1">
              <a:solidFill>
                <a:schemeClr val="accent3"/>
              </a:solidFill>
              <a:latin typeface="Georgia"/>
              <a:ea typeface="Georgia"/>
              <a:cs typeface="Georgia"/>
              <a:sym typeface="Georgia"/>
            </a:endParaRPr>
          </a:p>
        </p:txBody>
      </p:sp>
      <p:sp>
        <p:nvSpPr>
          <p:cNvPr id="298" name="Google Shape;298;p22"/>
          <p:cNvSpPr txBox="1">
            <a:spLocks noGrp="1"/>
          </p:cNvSpPr>
          <p:nvPr>
            <p:ph type="body" idx="1"/>
          </p:nvPr>
        </p:nvSpPr>
        <p:spPr>
          <a:xfrm>
            <a:off x="844700" y="1371775"/>
            <a:ext cx="10327800" cy="6027300"/>
          </a:xfrm>
          <a:prstGeom prst="rect">
            <a:avLst/>
          </a:prstGeom>
          <a:noFill/>
          <a:ln>
            <a:noFill/>
          </a:ln>
        </p:spPr>
        <p:txBody>
          <a:bodyPr spcFirstLastPara="1" wrap="square" lIns="91425" tIns="45700" rIns="91425" bIns="45700" anchor="t" anchorCtr="0">
            <a:normAutofit/>
          </a:bodyPr>
          <a:lstStyle/>
          <a:p>
            <a:pPr marL="342900" lvl="0" indent="-317500" algn="l" rtl="0">
              <a:lnSpc>
                <a:spcPct val="150000"/>
              </a:lnSpc>
              <a:spcBef>
                <a:spcPts val="0"/>
              </a:spcBef>
              <a:spcAft>
                <a:spcPts val="0"/>
              </a:spcAft>
              <a:buClr>
                <a:srgbClr val="86D1D8"/>
              </a:buClr>
              <a:buSzPts val="2400"/>
              <a:buChar char="❖"/>
            </a:pPr>
            <a:r>
              <a:rPr lang="en-US" sz="2400" b="1">
                <a:latin typeface="Arial"/>
                <a:ea typeface="Arial"/>
                <a:cs typeface="Arial"/>
                <a:sym typeface="Arial"/>
              </a:rPr>
              <a:t>About the Game</a:t>
            </a:r>
            <a:endParaRPr sz="24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RTS Game</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Main aim is to destroy All of Opponent’s Structures</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Three Races: Protoss, Terran, Zerg</a:t>
            </a:r>
            <a:endParaRPr>
              <a:latin typeface="Arial"/>
              <a:ea typeface="Arial"/>
              <a:cs typeface="Arial"/>
              <a:sym typeface="Arial"/>
            </a:endParaRPr>
          </a:p>
          <a:p>
            <a:pPr marL="342900" lvl="0" indent="-317500" algn="l" rtl="0">
              <a:lnSpc>
                <a:spcPct val="200000"/>
              </a:lnSpc>
              <a:spcBef>
                <a:spcPts val="0"/>
              </a:spcBef>
              <a:spcAft>
                <a:spcPts val="0"/>
              </a:spcAft>
              <a:buClr>
                <a:srgbClr val="86D1D8"/>
              </a:buClr>
              <a:buSzPts val="2400"/>
              <a:buChar char="❖"/>
            </a:pPr>
            <a:r>
              <a:rPr lang="en-US" sz="2400" b="1">
                <a:latin typeface="Arial"/>
                <a:ea typeface="Arial"/>
                <a:cs typeface="Arial"/>
                <a:sym typeface="Arial"/>
              </a:rPr>
              <a:t>Difficulties of Our Project</a:t>
            </a:r>
            <a:endParaRPr sz="24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Too many choices</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How to make decision</a:t>
            </a:r>
            <a:endParaRPr>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a:latin typeface="Arial"/>
                <a:ea typeface="Arial"/>
                <a:cs typeface="Arial"/>
                <a:sym typeface="Arial"/>
              </a:rPr>
              <a:t>large training data</a:t>
            </a:r>
            <a:endParaRPr>
              <a:latin typeface="Arial"/>
              <a:ea typeface="Arial"/>
              <a:cs typeface="Arial"/>
              <a:sym typeface="Arial"/>
            </a:endParaRPr>
          </a:p>
          <a:p>
            <a:pPr marL="342900" lvl="0" indent="-342900" algn="l" rtl="0">
              <a:lnSpc>
                <a:spcPct val="200000"/>
              </a:lnSpc>
              <a:spcBef>
                <a:spcPts val="0"/>
              </a:spcBef>
              <a:spcAft>
                <a:spcPts val="0"/>
              </a:spcAft>
              <a:buClr>
                <a:srgbClr val="86D1D8"/>
              </a:buClr>
              <a:buSzPts val="2800"/>
              <a:buChar char="❖"/>
            </a:pPr>
            <a:r>
              <a:rPr lang="en-US" sz="2400" b="1">
                <a:latin typeface="Arial"/>
                <a:ea typeface="Arial"/>
                <a:cs typeface="Arial"/>
                <a:sym typeface="Arial"/>
              </a:rPr>
              <a:t>Excepted Results</a:t>
            </a:r>
            <a:endParaRPr b="1"/>
          </a:p>
          <a:p>
            <a:pPr marL="342900" lvl="0" indent="-165100" algn="l" rtl="0">
              <a:lnSpc>
                <a:spcPct val="90000"/>
              </a:lnSpc>
              <a:spcBef>
                <a:spcPts val="0"/>
              </a:spcBef>
              <a:spcAft>
                <a:spcPts val="0"/>
              </a:spcAft>
              <a:buClr>
                <a:srgbClr val="86D1D8"/>
              </a:buClr>
              <a:buSzPts val="2800"/>
              <a:buFont typeface="Noto Sans Symbols"/>
              <a:buNone/>
            </a:pPr>
            <a:endParaRPr sz="2400">
              <a:latin typeface="Arial"/>
              <a:ea typeface="Arial"/>
              <a:cs typeface="Arial"/>
              <a:sym typeface="Arial"/>
            </a:endParaRPr>
          </a:p>
        </p:txBody>
      </p:sp>
      <p:pic>
        <p:nvPicPr>
          <p:cNvPr id="299" name="Google Shape;299;p22"/>
          <p:cNvPicPr preferRelativeResize="0"/>
          <p:nvPr/>
        </p:nvPicPr>
        <p:blipFill rotWithShape="1">
          <a:blip r:embed="rId3">
            <a:alphaModFix/>
          </a:blip>
          <a:srcRect/>
          <a:stretch/>
        </p:blipFill>
        <p:spPr>
          <a:xfrm>
            <a:off x="5888610" y="3566190"/>
            <a:ext cx="5168825" cy="290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4"/>
          <p:cNvSpPr txBox="1">
            <a:spLocks noGrp="1"/>
          </p:cNvSpPr>
          <p:nvPr>
            <p:ph type="title"/>
          </p:nvPr>
        </p:nvSpPr>
        <p:spPr>
          <a:xfrm>
            <a:off x="664965" y="452718"/>
            <a:ext cx="9845922" cy="12441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b="1">
                <a:solidFill>
                  <a:schemeClr val="accent3"/>
                </a:solidFill>
                <a:latin typeface="Georgia"/>
                <a:ea typeface="Georgia"/>
                <a:cs typeface="Georgia"/>
                <a:sym typeface="Georgia"/>
              </a:rPr>
              <a:t>Current Game</a:t>
            </a:r>
            <a:endParaRPr b="1">
              <a:solidFill>
                <a:schemeClr val="accent3"/>
              </a:solidFill>
              <a:latin typeface="Georgia"/>
              <a:ea typeface="Georgia"/>
              <a:cs typeface="Georgia"/>
              <a:sym typeface="Georgia"/>
            </a:endParaRPr>
          </a:p>
        </p:txBody>
      </p:sp>
      <p:sp>
        <p:nvSpPr>
          <p:cNvPr id="305" name="Google Shape;305;p24"/>
          <p:cNvSpPr txBox="1">
            <a:spLocks noGrp="1"/>
          </p:cNvSpPr>
          <p:nvPr>
            <p:ph type="body" idx="1"/>
          </p:nvPr>
        </p:nvSpPr>
        <p:spPr>
          <a:xfrm>
            <a:off x="838200" y="1834502"/>
            <a:ext cx="10515600" cy="4570779"/>
          </a:xfrm>
          <a:prstGeom prst="rect">
            <a:avLst/>
          </a:prstGeom>
          <a:noFill/>
          <a:ln>
            <a:noFill/>
          </a:ln>
        </p:spPr>
        <p:txBody>
          <a:bodyPr spcFirstLastPara="1" wrap="square" lIns="91425" tIns="45700" rIns="91425" bIns="45700" anchor="t" anchorCtr="0">
            <a:normAutofit/>
          </a:bodyPr>
          <a:lstStyle/>
          <a:p>
            <a:pPr marL="342900" lvl="0" indent="-342900" algn="l" rtl="0">
              <a:lnSpc>
                <a:spcPct val="200000"/>
              </a:lnSpc>
              <a:spcBef>
                <a:spcPts val="0"/>
              </a:spcBef>
              <a:spcAft>
                <a:spcPts val="0"/>
              </a:spcAft>
              <a:buClr>
                <a:srgbClr val="86D1D8"/>
              </a:buClr>
              <a:buSzPts val="2800"/>
              <a:buFont typeface="Noto Sans Symbols"/>
              <a:buChar char="❖"/>
            </a:pPr>
            <a:r>
              <a:rPr lang="en-US" sz="2400" b="1">
                <a:latin typeface="Arial"/>
                <a:ea typeface="Arial"/>
                <a:cs typeface="Arial"/>
                <a:sym typeface="Arial"/>
              </a:rPr>
              <a:t>Map: Simple 128 </a:t>
            </a:r>
            <a:endParaRPr b="1"/>
          </a:p>
          <a:p>
            <a:pPr marL="342900" lvl="0" indent="-342900" algn="l" rtl="0">
              <a:lnSpc>
                <a:spcPct val="200000"/>
              </a:lnSpc>
              <a:spcBef>
                <a:spcPts val="0"/>
              </a:spcBef>
              <a:spcAft>
                <a:spcPts val="0"/>
              </a:spcAft>
              <a:buClr>
                <a:srgbClr val="86D1D8"/>
              </a:buClr>
              <a:buSzPts val="2800"/>
              <a:buFont typeface="Noto Sans Symbols"/>
              <a:buChar char="❖"/>
            </a:pPr>
            <a:r>
              <a:rPr lang="en-US" sz="2400" b="1">
                <a:latin typeface="Arial"/>
                <a:ea typeface="Arial"/>
                <a:cs typeface="Arial"/>
                <a:sym typeface="Arial"/>
              </a:rPr>
              <a:t>Full Technology Tree</a:t>
            </a:r>
            <a:endParaRPr sz="2400" b="1">
              <a:latin typeface="Arial"/>
              <a:ea typeface="Arial"/>
              <a:cs typeface="Arial"/>
              <a:sym typeface="Arial"/>
            </a:endParaRPr>
          </a:p>
          <a:p>
            <a:pPr marL="342900" lvl="0" indent="-317500" algn="l" rtl="0">
              <a:lnSpc>
                <a:spcPct val="200000"/>
              </a:lnSpc>
              <a:spcBef>
                <a:spcPts val="0"/>
              </a:spcBef>
              <a:spcAft>
                <a:spcPts val="0"/>
              </a:spcAft>
              <a:buSzPts val="2400"/>
              <a:buFont typeface="Arial"/>
              <a:buChar char="❖"/>
            </a:pPr>
            <a:r>
              <a:rPr lang="en-US" sz="2400" b="1">
                <a:latin typeface="Arial"/>
                <a:ea typeface="Arial"/>
                <a:cs typeface="Arial"/>
                <a:sym typeface="Arial"/>
              </a:rPr>
              <a:t>Enabled war fog</a:t>
            </a:r>
            <a:endParaRPr sz="2400" b="1">
              <a:latin typeface="Arial"/>
              <a:ea typeface="Arial"/>
              <a:cs typeface="Arial"/>
              <a:sym typeface="Arial"/>
            </a:endParaRPr>
          </a:p>
          <a:p>
            <a:pPr marL="342900" lvl="0" indent="-317500" algn="l" rtl="0">
              <a:lnSpc>
                <a:spcPct val="200000"/>
              </a:lnSpc>
              <a:spcBef>
                <a:spcPts val="0"/>
              </a:spcBef>
              <a:spcAft>
                <a:spcPts val="0"/>
              </a:spcAft>
              <a:buSzPts val="2400"/>
              <a:buFont typeface="Arial"/>
              <a:buChar char="❖"/>
            </a:pPr>
            <a:r>
              <a:rPr lang="en-US" sz="2400" b="1">
                <a:latin typeface="Arial"/>
                <a:ea typeface="Arial"/>
                <a:cs typeface="Arial"/>
                <a:sym typeface="Arial"/>
              </a:rPr>
              <a:t>Mirror Matching </a:t>
            </a:r>
            <a:endParaRPr sz="2400" b="1">
              <a:latin typeface="Arial"/>
              <a:ea typeface="Arial"/>
              <a:cs typeface="Arial"/>
              <a:sym typeface="Arial"/>
            </a:endParaRPr>
          </a:p>
          <a:p>
            <a:pPr marL="342900" lvl="0" indent="-165100" algn="l" rtl="0">
              <a:lnSpc>
                <a:spcPct val="90000"/>
              </a:lnSpc>
              <a:spcBef>
                <a:spcPts val="0"/>
              </a:spcBef>
              <a:spcAft>
                <a:spcPts val="0"/>
              </a:spcAft>
              <a:buClr>
                <a:srgbClr val="86D1D8"/>
              </a:buClr>
              <a:buSzPts val="2800"/>
              <a:buFont typeface="Noto Sans Symbols"/>
              <a:buNone/>
            </a:pPr>
            <a:endParaRPr sz="2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3"/>
          <p:cNvSpPr txBox="1">
            <a:spLocks noGrp="1"/>
          </p:cNvSpPr>
          <p:nvPr>
            <p:ph type="title"/>
          </p:nvPr>
        </p:nvSpPr>
        <p:spPr>
          <a:xfrm>
            <a:off x="664965" y="452718"/>
            <a:ext cx="9845922" cy="12441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b="1">
                <a:solidFill>
                  <a:schemeClr val="accent3"/>
                </a:solidFill>
                <a:latin typeface="Georgia"/>
                <a:ea typeface="Georgia"/>
                <a:cs typeface="Georgia"/>
                <a:sym typeface="Georgia"/>
              </a:rPr>
              <a:t>Methodology</a:t>
            </a:r>
            <a:endParaRPr b="1">
              <a:solidFill>
                <a:schemeClr val="accent3"/>
              </a:solidFill>
              <a:latin typeface="Georgia"/>
              <a:ea typeface="Georgia"/>
              <a:cs typeface="Georgia"/>
              <a:sym typeface="Georgia"/>
            </a:endParaRPr>
          </a:p>
        </p:txBody>
      </p:sp>
      <p:grpSp>
        <p:nvGrpSpPr>
          <p:cNvPr id="311" name="Google Shape;311;p23"/>
          <p:cNvGrpSpPr/>
          <p:nvPr/>
        </p:nvGrpSpPr>
        <p:grpSpPr>
          <a:xfrm>
            <a:off x="2520448" y="1834402"/>
            <a:ext cx="7151103" cy="4426873"/>
            <a:chOff x="873" y="144006"/>
            <a:chExt cx="7151103" cy="4426873"/>
          </a:xfrm>
        </p:grpSpPr>
        <p:sp>
          <p:nvSpPr>
            <p:cNvPr id="312" name="Google Shape;312;p23"/>
            <p:cNvSpPr/>
            <p:nvPr/>
          </p:nvSpPr>
          <p:spPr>
            <a:xfrm>
              <a:off x="873" y="144006"/>
              <a:ext cx="3405287" cy="2043172"/>
            </a:xfrm>
            <a:prstGeom prst="rect">
              <a:avLst/>
            </a:prstGeom>
            <a:solidFill>
              <a:srgbClr val="1B5155"/>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txBox="1"/>
            <p:nvPr/>
          </p:nvSpPr>
          <p:spPr>
            <a:xfrm>
              <a:off x="873" y="144006"/>
              <a:ext cx="3405287" cy="2043172"/>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Behavior Tree</a:t>
              </a:r>
              <a:endParaRPr sz="3200" b="0" i="0" u="none" strike="noStrike" cap="none">
                <a:solidFill>
                  <a:schemeClr val="lt1"/>
                </a:solidFill>
                <a:latin typeface="Arial"/>
                <a:ea typeface="Arial"/>
                <a:cs typeface="Arial"/>
                <a:sym typeface="Arial"/>
              </a:endParaRPr>
            </a:p>
          </p:txBody>
        </p:sp>
        <p:sp>
          <p:nvSpPr>
            <p:cNvPr id="314" name="Google Shape;314;p23"/>
            <p:cNvSpPr/>
            <p:nvPr/>
          </p:nvSpPr>
          <p:spPr>
            <a:xfrm>
              <a:off x="3746689" y="144006"/>
              <a:ext cx="3405287" cy="2043172"/>
            </a:xfrm>
            <a:prstGeom prst="rect">
              <a:avLst/>
            </a:prstGeom>
            <a:solidFill>
              <a:srgbClr val="1B5155"/>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txBox="1"/>
            <p:nvPr/>
          </p:nvSpPr>
          <p:spPr>
            <a:xfrm>
              <a:off x="3746689" y="144006"/>
              <a:ext cx="3405287" cy="2043172"/>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Convolutional Neural Network</a:t>
              </a:r>
              <a:endParaRPr sz="3200" b="0" i="0" u="none" strike="noStrike" cap="none">
                <a:solidFill>
                  <a:schemeClr val="lt1"/>
                </a:solidFill>
                <a:latin typeface="Arial"/>
                <a:ea typeface="Arial"/>
                <a:cs typeface="Arial"/>
                <a:sym typeface="Arial"/>
              </a:endParaRPr>
            </a:p>
          </p:txBody>
        </p:sp>
        <p:sp>
          <p:nvSpPr>
            <p:cNvPr id="316" name="Google Shape;316;p23"/>
            <p:cNvSpPr/>
            <p:nvPr/>
          </p:nvSpPr>
          <p:spPr>
            <a:xfrm>
              <a:off x="873" y="2527707"/>
              <a:ext cx="3405287" cy="2043172"/>
            </a:xfrm>
            <a:prstGeom prst="rect">
              <a:avLst/>
            </a:prstGeom>
            <a:solidFill>
              <a:srgbClr val="1B5155"/>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txBox="1"/>
            <p:nvPr/>
          </p:nvSpPr>
          <p:spPr>
            <a:xfrm>
              <a:off x="873" y="2527707"/>
              <a:ext cx="3405287" cy="2043172"/>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Q-learning</a:t>
              </a:r>
              <a:endParaRPr sz="3200" b="0" i="0" u="none" strike="noStrike" cap="none">
                <a:solidFill>
                  <a:schemeClr val="lt1"/>
                </a:solidFill>
                <a:latin typeface="Arial"/>
                <a:ea typeface="Arial"/>
                <a:cs typeface="Arial"/>
                <a:sym typeface="Arial"/>
              </a:endParaRPr>
            </a:p>
          </p:txBody>
        </p:sp>
        <p:sp>
          <p:nvSpPr>
            <p:cNvPr id="318" name="Google Shape;318;p23"/>
            <p:cNvSpPr/>
            <p:nvPr/>
          </p:nvSpPr>
          <p:spPr>
            <a:xfrm>
              <a:off x="3746689" y="2527707"/>
              <a:ext cx="3405287" cy="2043172"/>
            </a:xfrm>
            <a:prstGeom prst="rect">
              <a:avLst/>
            </a:prstGeom>
            <a:solidFill>
              <a:srgbClr val="1B5155"/>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txBox="1"/>
            <p:nvPr/>
          </p:nvSpPr>
          <p:spPr>
            <a:xfrm>
              <a:off x="3746689" y="2527707"/>
              <a:ext cx="3405287" cy="2043172"/>
            </a:xfrm>
            <a:prstGeom prst="rect">
              <a:avLst/>
            </a:prstGeom>
            <a:noFill/>
            <a:ln>
              <a:noFill/>
            </a:ln>
          </p:spPr>
          <p:txBody>
            <a:bodyPr spcFirstLastPara="1" wrap="square" lIns="121900" tIns="121900" rIns="121900" bIns="121900" anchor="ctr" anchorCtr="0">
              <a:noAutofit/>
            </a:bodyPr>
            <a:lstStyle/>
            <a:p>
              <a:pPr marL="0" marR="0" lvl="0" indent="0" algn="ctr" rtl="0">
                <a:lnSpc>
                  <a:spcPct val="9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Deep Q-Network</a:t>
              </a:r>
              <a:endParaRPr sz="3200" b="0" i="0" u="none" strike="noStrike" cap="none">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sp>
        <p:nvSpPr>
          <p:cNvPr id="324" name="Google Shape;324;g83b3db0e18_0_0"/>
          <p:cNvSpPr txBox="1">
            <a:spLocks noGrp="1"/>
          </p:cNvSpPr>
          <p:nvPr>
            <p:ph type="title"/>
          </p:nvPr>
        </p:nvSpPr>
        <p:spPr>
          <a:xfrm>
            <a:off x="646100" y="452722"/>
            <a:ext cx="9404700" cy="834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accent3"/>
                </a:solidFill>
                <a:latin typeface="Georgia"/>
                <a:ea typeface="Georgia"/>
                <a:cs typeface="Georgia"/>
                <a:sym typeface="Georgia"/>
              </a:rPr>
              <a:t>Methodology</a:t>
            </a:r>
            <a:endParaRPr>
              <a:solidFill>
                <a:schemeClr val="accent3"/>
              </a:solidFill>
              <a:latin typeface="Georgia"/>
              <a:ea typeface="Georgia"/>
              <a:cs typeface="Georgia"/>
              <a:sym typeface="Georgia"/>
            </a:endParaRPr>
          </a:p>
        </p:txBody>
      </p:sp>
      <p:sp>
        <p:nvSpPr>
          <p:cNvPr id="325" name="Google Shape;325;g83b3db0e18_0_0"/>
          <p:cNvSpPr txBox="1">
            <a:spLocks noGrp="1"/>
          </p:cNvSpPr>
          <p:nvPr>
            <p:ph type="body" idx="1"/>
          </p:nvPr>
        </p:nvSpPr>
        <p:spPr>
          <a:xfrm>
            <a:off x="754388" y="1119825"/>
            <a:ext cx="4396200" cy="576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1000"/>
              </a:spcBef>
              <a:spcAft>
                <a:spcPts val="0"/>
              </a:spcAft>
              <a:buSzPts val="1920"/>
              <a:buNone/>
            </a:pPr>
            <a:r>
              <a:rPr lang="en-US" b="1">
                <a:latin typeface="Arial"/>
                <a:ea typeface="Arial"/>
                <a:cs typeface="Arial"/>
                <a:sym typeface="Arial"/>
              </a:rPr>
              <a:t>Behavior Tree</a:t>
            </a:r>
            <a:endParaRPr b="1">
              <a:latin typeface="Arial"/>
              <a:ea typeface="Arial"/>
              <a:cs typeface="Arial"/>
              <a:sym typeface="Arial"/>
            </a:endParaRPr>
          </a:p>
        </p:txBody>
      </p:sp>
      <p:sp>
        <p:nvSpPr>
          <p:cNvPr id="326" name="Google Shape;326;g83b3db0e18_0_0"/>
          <p:cNvSpPr txBox="1">
            <a:spLocks noGrp="1"/>
          </p:cNvSpPr>
          <p:nvPr>
            <p:ph type="body" idx="2"/>
          </p:nvPr>
        </p:nvSpPr>
        <p:spPr>
          <a:xfrm>
            <a:off x="754400" y="1696125"/>
            <a:ext cx="9780900" cy="4371000"/>
          </a:xfrm>
          <a:prstGeom prst="rect">
            <a:avLst/>
          </a:prstGeom>
          <a:noFill/>
          <a:ln>
            <a:noFill/>
          </a:ln>
        </p:spPr>
        <p:txBody>
          <a:bodyPr spcFirstLastPara="1" wrap="square" lIns="91425" tIns="45700" rIns="91425" bIns="45700" anchor="t" anchorCtr="0">
            <a:noAutofit/>
          </a:bodyPr>
          <a:lstStyle/>
          <a:p>
            <a:pPr marL="457200" lvl="0" indent="-368300" algn="l" rtl="0">
              <a:lnSpc>
                <a:spcPct val="150000"/>
              </a:lnSpc>
              <a:spcBef>
                <a:spcPts val="1000"/>
              </a:spcBef>
              <a:spcAft>
                <a:spcPts val="0"/>
              </a:spcAft>
              <a:buSzPts val="2200"/>
              <a:buFont typeface="Arial"/>
              <a:buChar char="❖"/>
            </a:pPr>
            <a:r>
              <a:rPr lang="en-US" sz="2200">
                <a:latin typeface="Arial"/>
                <a:ea typeface="Arial"/>
                <a:cs typeface="Arial"/>
                <a:sym typeface="Arial"/>
              </a:rPr>
              <a:t>A tree structure framework </a:t>
            </a:r>
            <a:endParaRPr sz="2200">
              <a:latin typeface="Arial"/>
              <a:ea typeface="Arial"/>
              <a:cs typeface="Arial"/>
              <a:sym typeface="Arial"/>
            </a:endParaRPr>
          </a:p>
          <a:p>
            <a:pPr marL="457200" lvl="0" indent="-368300" algn="l" rtl="0">
              <a:lnSpc>
                <a:spcPct val="150000"/>
              </a:lnSpc>
              <a:spcBef>
                <a:spcPts val="1000"/>
              </a:spcBef>
              <a:spcAft>
                <a:spcPts val="0"/>
              </a:spcAft>
              <a:buSzPts val="2200"/>
              <a:buFont typeface="Arial"/>
              <a:buChar char="❖"/>
            </a:pPr>
            <a:r>
              <a:rPr lang="en-US" sz="2200">
                <a:latin typeface="Arial"/>
                <a:ea typeface="Arial"/>
                <a:cs typeface="Arial"/>
                <a:sym typeface="Arial"/>
              </a:rPr>
              <a:t>Traversal the entire tree in level order</a:t>
            </a:r>
            <a:endParaRPr sz="2200">
              <a:latin typeface="Arial"/>
              <a:ea typeface="Arial"/>
              <a:cs typeface="Arial"/>
              <a:sym typeface="Arial"/>
            </a:endParaRPr>
          </a:p>
          <a:p>
            <a:pPr marL="457200" lvl="0" indent="-368300" algn="l" rtl="0">
              <a:lnSpc>
                <a:spcPct val="150000"/>
              </a:lnSpc>
              <a:spcBef>
                <a:spcPts val="1000"/>
              </a:spcBef>
              <a:spcAft>
                <a:spcPts val="0"/>
              </a:spcAft>
              <a:buSzPts val="2200"/>
              <a:buFont typeface="Arial"/>
              <a:buChar char="❖"/>
            </a:pPr>
            <a:r>
              <a:rPr lang="en-US" sz="2200">
                <a:latin typeface="Arial"/>
                <a:ea typeface="Arial"/>
                <a:cs typeface="Arial"/>
                <a:sym typeface="Arial"/>
              </a:rPr>
              <a:t>Three kinds of node</a:t>
            </a:r>
            <a:endParaRPr sz="22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Composite Nodes</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Decorator Nodes</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Action Nodes</a:t>
            </a:r>
            <a:endParaRPr sz="1800">
              <a:latin typeface="Arial"/>
              <a:ea typeface="Arial"/>
              <a:cs typeface="Arial"/>
              <a:sym typeface="Arial"/>
            </a:endParaRPr>
          </a:p>
          <a:p>
            <a:pPr marL="457200" lvl="0" indent="-368300" algn="l" rtl="0">
              <a:lnSpc>
                <a:spcPct val="150000"/>
              </a:lnSpc>
              <a:spcBef>
                <a:spcPts val="0"/>
              </a:spcBef>
              <a:spcAft>
                <a:spcPts val="0"/>
              </a:spcAft>
              <a:buSzPts val="2200"/>
              <a:buFont typeface="Arial"/>
              <a:buChar char="❖"/>
            </a:pPr>
            <a:r>
              <a:rPr lang="en-US" sz="2200">
                <a:latin typeface="Arial"/>
                <a:ea typeface="Arial"/>
                <a:cs typeface="Arial"/>
                <a:sym typeface="Arial"/>
              </a:rPr>
              <a:t>Reduce the burden of machine learning</a:t>
            </a:r>
            <a:endParaRPr sz="2200">
              <a:latin typeface="Arial"/>
              <a:ea typeface="Arial"/>
              <a:cs typeface="Arial"/>
              <a:sym typeface="Arial"/>
            </a:endParaRPr>
          </a:p>
          <a:p>
            <a:pPr marL="457200" lvl="0" indent="-368300" algn="l" rtl="0">
              <a:lnSpc>
                <a:spcPct val="150000"/>
              </a:lnSpc>
              <a:spcBef>
                <a:spcPts val="0"/>
              </a:spcBef>
              <a:spcAft>
                <a:spcPts val="0"/>
              </a:spcAft>
              <a:buSzPts val="2200"/>
              <a:buFont typeface="Arial"/>
              <a:buChar char="❖"/>
            </a:pPr>
            <a:r>
              <a:rPr lang="en-US" sz="2200">
                <a:latin typeface="Arial"/>
                <a:ea typeface="Arial"/>
                <a:cs typeface="Arial"/>
                <a:sym typeface="Arial"/>
              </a:rPr>
              <a:t>Imitate classic strategy</a:t>
            </a:r>
            <a:endParaRPr sz="2200">
              <a:latin typeface="Arial"/>
              <a:ea typeface="Arial"/>
              <a:cs typeface="Arial"/>
              <a:sym typeface="Arial"/>
            </a:endParaRPr>
          </a:p>
        </p:txBody>
      </p:sp>
      <p:pic>
        <p:nvPicPr>
          <p:cNvPr id="327" name="Google Shape;327;g83b3db0e18_0_0"/>
          <p:cNvPicPr preferRelativeResize="0"/>
          <p:nvPr/>
        </p:nvPicPr>
        <p:blipFill rotWithShape="1">
          <a:blip r:embed="rId4">
            <a:alphaModFix/>
          </a:blip>
          <a:srcRect/>
          <a:stretch/>
        </p:blipFill>
        <p:spPr>
          <a:xfrm>
            <a:off x="7182675" y="1286713"/>
            <a:ext cx="4214225" cy="281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83df03a584_0_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Black"/>
              <a:buNone/>
            </a:pPr>
            <a:r>
              <a:rPr lang="en-US" b="1">
                <a:solidFill>
                  <a:schemeClr val="accent3"/>
                </a:solidFill>
                <a:latin typeface="Georgia"/>
                <a:ea typeface="Georgia"/>
                <a:cs typeface="Georgia"/>
                <a:sym typeface="Georgia"/>
              </a:rPr>
              <a:t>Basic CNN</a:t>
            </a:r>
            <a:endParaRPr b="1">
              <a:solidFill>
                <a:schemeClr val="accent3"/>
              </a:solidFill>
              <a:latin typeface="Georgia"/>
              <a:ea typeface="Georgia"/>
              <a:cs typeface="Georgia"/>
              <a:sym typeface="Georgia"/>
            </a:endParaRPr>
          </a:p>
        </p:txBody>
      </p:sp>
      <p:sp>
        <p:nvSpPr>
          <p:cNvPr id="333" name="Google Shape;333;g83df03a584_0_0"/>
          <p:cNvSpPr txBox="1"/>
          <p:nvPr/>
        </p:nvSpPr>
        <p:spPr>
          <a:xfrm>
            <a:off x="0" y="1733325"/>
            <a:ext cx="12192000" cy="42015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pic>
        <p:nvPicPr>
          <p:cNvPr id="334" name="Google Shape;334;g83df03a584_0_0"/>
          <p:cNvPicPr preferRelativeResize="0"/>
          <p:nvPr/>
        </p:nvPicPr>
        <p:blipFill rotWithShape="1">
          <a:blip r:embed="rId3">
            <a:alphaModFix/>
          </a:blip>
          <a:srcRect/>
          <a:stretch/>
        </p:blipFill>
        <p:spPr>
          <a:xfrm>
            <a:off x="0" y="1786875"/>
            <a:ext cx="11736371" cy="4830741"/>
          </a:xfrm>
          <a:prstGeom prst="rect">
            <a:avLst/>
          </a:prstGeom>
          <a:noFill/>
          <a:ln>
            <a:noFill/>
          </a:ln>
        </p:spPr>
      </p:pic>
      <p:sp>
        <p:nvSpPr>
          <p:cNvPr id="335" name="Google Shape;335;g83df03a584_0_0"/>
          <p:cNvSpPr txBox="1"/>
          <p:nvPr/>
        </p:nvSpPr>
        <p:spPr>
          <a:xfrm>
            <a:off x="646100" y="52565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Conv1</a:t>
            </a:r>
            <a:endParaRPr sz="1400" b="0" i="0" u="none" strike="noStrike" cap="none">
              <a:solidFill>
                <a:srgbClr val="000000"/>
              </a:solidFill>
              <a:latin typeface="Century Gothic"/>
              <a:ea typeface="Century Gothic"/>
              <a:cs typeface="Century Gothic"/>
              <a:sym typeface="Century Gothic"/>
            </a:endParaRPr>
          </a:p>
        </p:txBody>
      </p:sp>
      <p:sp>
        <p:nvSpPr>
          <p:cNvPr id="336" name="Google Shape;336;g83df03a584_0_0"/>
          <p:cNvSpPr txBox="1"/>
          <p:nvPr/>
        </p:nvSpPr>
        <p:spPr>
          <a:xfrm>
            <a:off x="1646325" y="52565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Conv2</a:t>
            </a:r>
            <a:endParaRPr sz="1400" b="0" i="0" u="none" strike="noStrike" cap="none">
              <a:solidFill>
                <a:srgbClr val="000000"/>
              </a:solidFill>
              <a:latin typeface="Century Gothic"/>
              <a:ea typeface="Century Gothic"/>
              <a:cs typeface="Century Gothic"/>
              <a:sym typeface="Century Gothic"/>
            </a:endParaRPr>
          </a:p>
        </p:txBody>
      </p:sp>
      <p:sp>
        <p:nvSpPr>
          <p:cNvPr id="337" name="Google Shape;337;g83df03a584_0_0"/>
          <p:cNvSpPr txBox="1"/>
          <p:nvPr/>
        </p:nvSpPr>
        <p:spPr>
          <a:xfrm>
            <a:off x="3390775" y="52565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Conv3</a:t>
            </a:r>
            <a:endParaRPr sz="1400" b="0" i="0" u="none" strike="noStrike" cap="none">
              <a:solidFill>
                <a:srgbClr val="000000"/>
              </a:solidFill>
              <a:latin typeface="Century Gothic"/>
              <a:ea typeface="Century Gothic"/>
              <a:cs typeface="Century Gothic"/>
              <a:sym typeface="Century Gothic"/>
            </a:endParaRPr>
          </a:p>
        </p:txBody>
      </p:sp>
      <p:sp>
        <p:nvSpPr>
          <p:cNvPr id="338" name="Google Shape;338;g83df03a584_0_0"/>
          <p:cNvSpPr txBox="1"/>
          <p:nvPr/>
        </p:nvSpPr>
        <p:spPr>
          <a:xfrm>
            <a:off x="4409850" y="52565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Conv4</a:t>
            </a:r>
            <a:endParaRPr sz="1400" b="0" i="0" u="none" strike="noStrike" cap="none">
              <a:solidFill>
                <a:srgbClr val="000000"/>
              </a:solidFill>
              <a:latin typeface="Century Gothic"/>
              <a:ea typeface="Century Gothic"/>
              <a:cs typeface="Century Gothic"/>
              <a:sym typeface="Century Gothic"/>
            </a:endParaRPr>
          </a:p>
        </p:txBody>
      </p:sp>
      <p:sp>
        <p:nvSpPr>
          <p:cNvPr id="339" name="Google Shape;339;g83df03a584_0_0"/>
          <p:cNvSpPr txBox="1"/>
          <p:nvPr/>
        </p:nvSpPr>
        <p:spPr>
          <a:xfrm>
            <a:off x="6766575" y="49362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Conv5</a:t>
            </a:r>
            <a:endParaRPr sz="1400" b="0" i="0" u="none" strike="noStrike" cap="none">
              <a:solidFill>
                <a:srgbClr val="000000"/>
              </a:solidFill>
              <a:latin typeface="Century Gothic"/>
              <a:ea typeface="Century Gothic"/>
              <a:cs typeface="Century Gothic"/>
              <a:sym typeface="Century Gothic"/>
            </a:endParaRPr>
          </a:p>
        </p:txBody>
      </p:sp>
      <p:sp>
        <p:nvSpPr>
          <p:cNvPr id="340" name="Google Shape;340;g83df03a584_0_0"/>
          <p:cNvSpPr txBox="1"/>
          <p:nvPr/>
        </p:nvSpPr>
        <p:spPr>
          <a:xfrm>
            <a:off x="8303775" y="49362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Conv6</a:t>
            </a:r>
            <a:endParaRPr sz="1400" b="0" i="0" u="none" strike="noStrike" cap="none">
              <a:solidFill>
                <a:srgbClr val="000000"/>
              </a:solidFill>
              <a:latin typeface="Century Gothic"/>
              <a:ea typeface="Century Gothic"/>
              <a:cs typeface="Century Gothic"/>
              <a:sym typeface="Century Gothic"/>
            </a:endParaRPr>
          </a:p>
        </p:txBody>
      </p:sp>
      <p:sp>
        <p:nvSpPr>
          <p:cNvPr id="341" name="Google Shape;341;g83df03a584_0_0"/>
          <p:cNvSpPr txBox="1"/>
          <p:nvPr/>
        </p:nvSpPr>
        <p:spPr>
          <a:xfrm>
            <a:off x="2262575" y="4936225"/>
            <a:ext cx="14868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Max pooling 1</a:t>
            </a:r>
            <a:endParaRPr sz="1400" b="0" i="0" u="none" strike="noStrike" cap="none">
              <a:solidFill>
                <a:srgbClr val="000000"/>
              </a:solidFill>
              <a:latin typeface="Century Gothic"/>
              <a:ea typeface="Century Gothic"/>
              <a:cs typeface="Century Gothic"/>
              <a:sym typeface="Century Gothic"/>
            </a:endParaRPr>
          </a:p>
        </p:txBody>
      </p:sp>
      <p:sp>
        <p:nvSpPr>
          <p:cNvPr id="342" name="Google Shape;342;g83df03a584_0_0"/>
          <p:cNvSpPr txBox="1"/>
          <p:nvPr/>
        </p:nvSpPr>
        <p:spPr>
          <a:xfrm>
            <a:off x="5135225" y="4936225"/>
            <a:ext cx="14868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Max pooling 2</a:t>
            </a:r>
            <a:endParaRPr sz="1400" b="0" i="0" u="none" strike="noStrike" cap="none">
              <a:solidFill>
                <a:srgbClr val="000000"/>
              </a:solidFill>
              <a:latin typeface="Century Gothic"/>
              <a:ea typeface="Century Gothic"/>
              <a:cs typeface="Century Gothic"/>
              <a:sym typeface="Century Gothic"/>
            </a:endParaRPr>
          </a:p>
        </p:txBody>
      </p:sp>
      <p:sp>
        <p:nvSpPr>
          <p:cNvPr id="343" name="Google Shape;343;g83df03a584_0_0"/>
          <p:cNvSpPr txBox="1"/>
          <p:nvPr/>
        </p:nvSpPr>
        <p:spPr>
          <a:xfrm>
            <a:off x="9545600" y="4936225"/>
            <a:ext cx="14868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Max pooling 3</a:t>
            </a:r>
            <a:endParaRPr sz="1400" b="0" i="0" u="none" strike="noStrike" cap="none">
              <a:solidFill>
                <a:srgbClr val="000000"/>
              </a:solidFill>
              <a:latin typeface="Century Gothic"/>
              <a:ea typeface="Century Gothic"/>
              <a:cs typeface="Century Gothic"/>
              <a:sym typeface="Century Gothic"/>
            </a:endParaRPr>
          </a:p>
        </p:txBody>
      </p:sp>
      <p:sp>
        <p:nvSpPr>
          <p:cNvPr id="344" name="Google Shape;344;g83df03a584_0_0"/>
          <p:cNvSpPr txBox="1"/>
          <p:nvPr/>
        </p:nvSpPr>
        <p:spPr>
          <a:xfrm>
            <a:off x="11097150" y="4813775"/>
            <a:ext cx="1233900" cy="9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Flatten +</a:t>
            </a: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Dense</a:t>
            </a: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entury Gothic"/>
              <a:ea typeface="Century Gothic"/>
              <a:cs typeface="Century Gothic"/>
              <a:sym typeface="Century Gothic"/>
            </a:endParaRPr>
          </a:p>
        </p:txBody>
      </p:sp>
      <p:sp>
        <p:nvSpPr>
          <p:cNvPr id="345" name="Google Shape;345;g83df03a584_0_0"/>
          <p:cNvSpPr txBox="1"/>
          <p:nvPr/>
        </p:nvSpPr>
        <p:spPr>
          <a:xfrm>
            <a:off x="0" y="5256525"/>
            <a:ext cx="823500" cy="41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entury Gothic"/>
                <a:ea typeface="Century Gothic"/>
                <a:cs typeface="Century Gothic"/>
                <a:sym typeface="Century Gothic"/>
              </a:rPr>
              <a:t>Input</a:t>
            </a: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83df03a584_0_300"/>
          <p:cNvSpPr txBox="1">
            <a:spLocks noGrp="1"/>
          </p:cNvSpPr>
          <p:nvPr>
            <p:ph type="title"/>
          </p:nvPr>
        </p:nvSpPr>
        <p:spPr>
          <a:xfrm>
            <a:off x="636336" y="151193"/>
            <a:ext cx="9404700" cy="1400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4200"/>
              <a:buFont typeface="Century Gothic"/>
              <a:buNone/>
            </a:pPr>
            <a:r>
              <a:rPr lang="en-US" b="1">
                <a:solidFill>
                  <a:srgbClr val="F1C232"/>
                </a:solidFill>
                <a:latin typeface="Georgia"/>
                <a:ea typeface="Georgia"/>
                <a:cs typeface="Georgia"/>
                <a:sym typeface="Georgia"/>
              </a:rPr>
              <a:t>Training Dataset</a:t>
            </a:r>
            <a:endParaRPr b="1">
              <a:solidFill>
                <a:srgbClr val="F1C232"/>
              </a:solidFill>
              <a:latin typeface="Georgia"/>
              <a:ea typeface="Georgia"/>
              <a:cs typeface="Georgia"/>
              <a:sym typeface="Georgia"/>
            </a:endParaRPr>
          </a:p>
        </p:txBody>
      </p:sp>
      <p:sp>
        <p:nvSpPr>
          <p:cNvPr id="351" name="Google Shape;351;g83df03a584_0_300"/>
          <p:cNvSpPr txBox="1"/>
          <p:nvPr/>
        </p:nvSpPr>
        <p:spPr>
          <a:xfrm>
            <a:off x="953815" y="1621409"/>
            <a:ext cx="5217600" cy="4506014"/>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86D1D8"/>
              </a:buClr>
              <a:buSzPts val="1800"/>
              <a:buFont typeface="Arial"/>
              <a:buChar char="❖"/>
            </a:pPr>
            <a:r>
              <a:rPr lang="en-US" sz="2400" b="1" i="0" u="none" strike="noStrike" cap="none">
                <a:solidFill>
                  <a:srgbClr val="FFFFFF"/>
                </a:solidFill>
                <a:latin typeface="Arial"/>
                <a:ea typeface="Arial"/>
                <a:cs typeface="Arial"/>
                <a:sym typeface="Arial"/>
              </a:rPr>
              <a:t>Supervised Learning</a:t>
            </a:r>
            <a:endParaRPr sz="2400" b="1"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FFFF"/>
                </a:solidFill>
                <a:latin typeface="Arial"/>
                <a:ea typeface="Arial"/>
                <a:cs typeface="Arial"/>
                <a:sym typeface="Arial"/>
              </a:rPr>
              <a:t>      Input include: </a:t>
            </a:r>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Position (structure, unit…)</a:t>
            </a:r>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Population (worker, army…)</a:t>
            </a:r>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Resource (minerals, gas…)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None/>
            </a:pPr>
            <a:r>
              <a:rPr lang="en-US" sz="2200" b="1" i="0" u="none" strike="noStrike" cap="none">
                <a:solidFill>
                  <a:srgbClr val="FFFFFF"/>
                </a:solidFill>
                <a:latin typeface="Arial"/>
                <a:ea typeface="Arial"/>
                <a:cs typeface="Arial"/>
                <a:sym typeface="Arial"/>
              </a:rPr>
              <a:t>      Output include 4 actions: </a:t>
            </a:r>
            <a:endParaRPr sz="2200" b="1" i="0" u="none" strike="noStrike" cap="none">
              <a:solidFill>
                <a:srgbClr val="FFFFFF"/>
              </a:solidFill>
              <a:latin typeface="Arial"/>
              <a:ea typeface="Arial"/>
              <a:cs typeface="Arial"/>
              <a:sym typeface="Arial"/>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On standby</a:t>
            </a:r>
            <a:endParaRPr sz="1800" b="0" i="0" u="none" strike="noStrike" cap="none">
              <a:solidFill>
                <a:schemeClr val="lt1"/>
              </a:solidFill>
              <a:latin typeface="Arial"/>
              <a:ea typeface="Arial"/>
              <a:cs typeface="Arial"/>
              <a:sym typeface="Arial"/>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Attack the nearest unit</a:t>
            </a:r>
            <a:endParaRPr sz="1800" b="0" i="0" u="none" strike="noStrike" cap="none">
              <a:solidFill>
                <a:schemeClr val="lt1"/>
              </a:solidFill>
              <a:latin typeface="Arial"/>
              <a:ea typeface="Arial"/>
              <a:cs typeface="Arial"/>
              <a:sym typeface="Arial"/>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Attack enemy buildings</a:t>
            </a:r>
            <a:endParaRPr sz="1800" b="0" i="0" u="none" strike="noStrike" cap="none">
              <a:solidFill>
                <a:schemeClr val="lt1"/>
              </a:solidFill>
              <a:latin typeface="Arial"/>
              <a:ea typeface="Arial"/>
              <a:cs typeface="Arial"/>
              <a:sym typeface="Arial"/>
            </a:endParaRPr>
          </a:p>
          <a:p>
            <a:pPr marL="914400" marR="0" lvl="1" indent="-342900" algn="l" rtl="0">
              <a:lnSpc>
                <a:spcPct val="150000"/>
              </a:lnSpc>
              <a:spcBef>
                <a:spcPts val="0"/>
              </a:spcBef>
              <a:spcAft>
                <a:spcPts val="0"/>
              </a:spcAft>
              <a:buClr>
                <a:srgbClr val="86D1D8"/>
              </a:buClr>
              <a:buSzPts val="1800"/>
              <a:buFont typeface="Arial"/>
              <a:buChar char="➢"/>
            </a:pPr>
            <a:r>
              <a:rPr lang="en-US" sz="1800" b="0" i="0" u="none" strike="noStrike" cap="none">
                <a:solidFill>
                  <a:schemeClr val="lt1"/>
                </a:solidFill>
                <a:latin typeface="Arial"/>
                <a:ea typeface="Arial"/>
                <a:cs typeface="Arial"/>
                <a:sym typeface="Arial"/>
              </a:rPr>
              <a:t>Attack enemy base</a:t>
            </a: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entury Gothic"/>
              <a:ea typeface="Century Gothic"/>
              <a:cs typeface="Century Gothic"/>
              <a:sym typeface="Century Gothic"/>
            </a:endParaRPr>
          </a:p>
        </p:txBody>
      </p:sp>
      <p:pic>
        <p:nvPicPr>
          <p:cNvPr id="352" name="Google Shape;352;g83df03a584_0_300"/>
          <p:cNvPicPr preferRelativeResize="0"/>
          <p:nvPr/>
        </p:nvPicPr>
        <p:blipFill rotWithShape="1">
          <a:blip r:embed="rId3">
            <a:alphaModFix/>
          </a:blip>
          <a:srcRect/>
          <a:stretch/>
        </p:blipFill>
        <p:spPr>
          <a:xfrm>
            <a:off x="6796726" y="1429425"/>
            <a:ext cx="3970224" cy="439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8138b3160e_0_0"/>
          <p:cNvSpPr txBox="1">
            <a:spLocks noGrp="1"/>
          </p:cNvSpPr>
          <p:nvPr>
            <p:ph type="title"/>
          </p:nvPr>
        </p:nvSpPr>
        <p:spPr>
          <a:xfrm>
            <a:off x="646111" y="452718"/>
            <a:ext cx="9404700" cy="140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400"/>
              <a:buFont typeface="Arial"/>
              <a:buNone/>
            </a:pPr>
            <a:r>
              <a:rPr lang="en-US" b="1">
                <a:solidFill>
                  <a:schemeClr val="accent3"/>
                </a:solidFill>
                <a:latin typeface="Georgia"/>
                <a:ea typeface="Georgia"/>
                <a:cs typeface="Georgia"/>
                <a:sym typeface="Georgia"/>
              </a:rPr>
              <a:t>Methodology</a:t>
            </a:r>
            <a:endParaRPr>
              <a:solidFill>
                <a:schemeClr val="accent3"/>
              </a:solidFill>
              <a:latin typeface="Georgia"/>
              <a:ea typeface="Georgia"/>
              <a:cs typeface="Georgia"/>
              <a:sym typeface="Georgia"/>
            </a:endParaRPr>
          </a:p>
        </p:txBody>
      </p:sp>
      <p:sp>
        <p:nvSpPr>
          <p:cNvPr id="358" name="Google Shape;358;g8138b3160e_0_0"/>
          <p:cNvSpPr txBox="1">
            <a:spLocks noGrp="1"/>
          </p:cNvSpPr>
          <p:nvPr>
            <p:ph type="body" idx="1"/>
          </p:nvPr>
        </p:nvSpPr>
        <p:spPr>
          <a:xfrm>
            <a:off x="754400" y="1058650"/>
            <a:ext cx="4396200" cy="576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1000"/>
              </a:spcBef>
              <a:spcAft>
                <a:spcPts val="0"/>
              </a:spcAft>
              <a:buSzPts val="1920"/>
              <a:buNone/>
            </a:pPr>
            <a:r>
              <a:rPr lang="en-US">
                <a:latin typeface="Arial"/>
                <a:ea typeface="Arial"/>
                <a:cs typeface="Arial"/>
                <a:sym typeface="Arial"/>
              </a:rPr>
              <a:t>Q-Learning</a:t>
            </a:r>
            <a:endParaRPr>
              <a:latin typeface="Arial"/>
              <a:ea typeface="Arial"/>
              <a:cs typeface="Arial"/>
              <a:sym typeface="Arial"/>
            </a:endParaRPr>
          </a:p>
        </p:txBody>
      </p:sp>
      <p:sp>
        <p:nvSpPr>
          <p:cNvPr id="359" name="Google Shape;359;g8138b3160e_0_0"/>
          <p:cNvSpPr txBox="1">
            <a:spLocks noGrp="1"/>
          </p:cNvSpPr>
          <p:nvPr>
            <p:ph type="body" idx="2"/>
          </p:nvPr>
        </p:nvSpPr>
        <p:spPr>
          <a:xfrm>
            <a:off x="754400" y="1659268"/>
            <a:ext cx="9780900" cy="4746014"/>
          </a:xfrm>
          <a:prstGeom prst="rect">
            <a:avLst/>
          </a:prstGeom>
          <a:noFill/>
          <a:ln>
            <a:noFill/>
          </a:ln>
        </p:spPr>
        <p:txBody>
          <a:bodyPr spcFirstLastPara="1" wrap="square" lIns="91425" tIns="45700" rIns="91425" bIns="45700" anchor="t" anchorCtr="0">
            <a:noAutofit/>
          </a:bodyPr>
          <a:lstStyle/>
          <a:p>
            <a:pPr marL="457200" lvl="0" indent="-320040" algn="l" rtl="0">
              <a:lnSpc>
                <a:spcPct val="100000"/>
              </a:lnSpc>
              <a:spcBef>
                <a:spcPts val="1000"/>
              </a:spcBef>
              <a:spcAft>
                <a:spcPts val="0"/>
              </a:spcAft>
              <a:buSzPts val="1440"/>
              <a:buFont typeface="Arial"/>
              <a:buChar char="❖"/>
            </a:pPr>
            <a:r>
              <a:rPr lang="en-US" sz="2200" b="1">
                <a:latin typeface="Arial"/>
                <a:ea typeface="Arial"/>
                <a:cs typeface="Arial"/>
                <a:sym typeface="Arial"/>
              </a:rPr>
              <a:t>Structure:</a:t>
            </a:r>
            <a:endParaRPr sz="22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States: 1D array of size 8</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Actions: Tuple of size 12</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Q table: Calculated q value for each state and action pair</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Training: 600 games against very easy AI &amp; easy AI</a:t>
            </a:r>
            <a:endParaRPr sz="1800">
              <a:latin typeface="Arial"/>
              <a:ea typeface="Arial"/>
              <a:cs typeface="Arial"/>
              <a:sym typeface="Arial"/>
            </a:endParaRPr>
          </a:p>
          <a:p>
            <a:pPr marL="457200" lvl="0" indent="-320040" algn="l" rtl="0">
              <a:lnSpc>
                <a:spcPct val="150000"/>
              </a:lnSpc>
              <a:spcBef>
                <a:spcPts val="0"/>
              </a:spcBef>
              <a:spcAft>
                <a:spcPts val="0"/>
              </a:spcAft>
              <a:buSzPts val="1440"/>
              <a:buFont typeface="Arial"/>
              <a:buChar char="❖"/>
            </a:pPr>
            <a:r>
              <a:rPr lang="en-US" sz="2200" b="1">
                <a:latin typeface="Arial"/>
                <a:ea typeface="Arial"/>
                <a:cs typeface="Arial"/>
                <a:sym typeface="Arial"/>
              </a:rPr>
              <a:t>Win rate(100 games): </a:t>
            </a:r>
            <a:endParaRPr sz="22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96% against very easy AI</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26% against easy AI</a:t>
            </a:r>
            <a:endParaRPr sz="1800">
              <a:latin typeface="Arial"/>
              <a:ea typeface="Arial"/>
              <a:cs typeface="Arial"/>
              <a:sym typeface="Arial"/>
            </a:endParaRPr>
          </a:p>
          <a:p>
            <a:pPr marL="457200" lvl="0" indent="-320040" algn="l" rtl="0">
              <a:lnSpc>
                <a:spcPct val="150000"/>
              </a:lnSpc>
              <a:spcBef>
                <a:spcPts val="0"/>
              </a:spcBef>
              <a:spcAft>
                <a:spcPts val="0"/>
              </a:spcAft>
              <a:buSzPts val="1440"/>
              <a:buFont typeface="Arial"/>
              <a:buChar char="❖"/>
            </a:pPr>
            <a:r>
              <a:rPr lang="en-US" sz="2200" b="1">
                <a:latin typeface="Arial"/>
                <a:ea typeface="Arial"/>
                <a:cs typeface="Arial"/>
                <a:sym typeface="Arial"/>
              </a:rPr>
              <a:t>Challenges:</a:t>
            </a:r>
            <a:endParaRPr sz="2200" b="1">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Scalability</a:t>
            </a:r>
            <a:endParaRPr sz="1800">
              <a:latin typeface="Arial"/>
              <a:ea typeface="Arial"/>
              <a:cs typeface="Arial"/>
              <a:sym typeface="Arial"/>
            </a:endParaRPr>
          </a:p>
          <a:p>
            <a:pPr marL="914400" lvl="1" indent="-342900" algn="l" rtl="0">
              <a:lnSpc>
                <a:spcPct val="150000"/>
              </a:lnSpc>
              <a:spcBef>
                <a:spcPts val="0"/>
              </a:spcBef>
              <a:spcAft>
                <a:spcPts val="0"/>
              </a:spcAft>
              <a:buSzPts val="1800"/>
              <a:buFont typeface="Arial"/>
              <a:buChar char="➢"/>
            </a:pPr>
            <a:r>
              <a:rPr lang="en-US" sz="1800">
                <a:latin typeface="Arial"/>
                <a:ea typeface="Arial"/>
                <a:cs typeface="Arial"/>
                <a:sym typeface="Arial"/>
              </a:rPr>
              <a:t>Complexity</a:t>
            </a:r>
            <a:endParaRPr sz="18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737</Words>
  <Application>Microsoft Office PowerPoint</Application>
  <PresentationFormat>Widescreen</PresentationFormat>
  <Paragraphs>148</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Noto Sans Symbols</vt:lpstr>
      <vt:lpstr>Georgia</vt:lpstr>
      <vt:lpstr>Century Gothic</vt:lpstr>
      <vt:lpstr>Arial</vt:lpstr>
      <vt:lpstr>Times New Roman</vt:lpstr>
      <vt:lpstr>Arial Black</vt:lpstr>
      <vt:lpstr>Ion</vt:lpstr>
      <vt:lpstr>Ion</vt:lpstr>
      <vt:lpstr>StarCraft II Bot Final </vt:lpstr>
      <vt:lpstr>Catalogue</vt:lpstr>
      <vt:lpstr>Introduction</vt:lpstr>
      <vt:lpstr>Current Game</vt:lpstr>
      <vt:lpstr>Methodology</vt:lpstr>
      <vt:lpstr>Methodology</vt:lpstr>
      <vt:lpstr>Basic CNN</vt:lpstr>
      <vt:lpstr>Training Dataset</vt:lpstr>
      <vt:lpstr>Methodology</vt:lpstr>
      <vt:lpstr>Methodology</vt:lpstr>
      <vt:lpstr>DQN Structure</vt:lpstr>
      <vt:lpstr>Methodology</vt:lpstr>
      <vt:lpstr>Results Analysis</vt:lpstr>
      <vt:lpstr>Next Step</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StarCraft II Bot Final </dc:title>
  <dc:creator>Wang Zhengyi</dc:creator>
  <cp:lastModifiedBy>Yucheng Zhang</cp:lastModifiedBy>
  <cp:revision>1</cp:revision>
  <dcterms:created xsi:type="dcterms:W3CDTF">2020-01-17T00:13:55Z</dcterms:created>
  <dcterms:modified xsi:type="dcterms:W3CDTF">2020-04-28T17:05:39Z</dcterms:modified>
</cp:coreProperties>
</file>